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1" r:id="rId4"/>
    <p:sldId id="263" r:id="rId5"/>
    <p:sldId id="267" r:id="rId6"/>
    <p:sldId id="260" r:id="rId7"/>
    <p:sldId id="262" r:id="rId8"/>
    <p:sldId id="258" r:id="rId9"/>
    <p:sldId id="268" r:id="rId10"/>
    <p:sldId id="269" r:id="rId11"/>
    <p:sldId id="270" r:id="rId12"/>
    <p:sldId id="271" r:id="rId13"/>
    <p:sldId id="272" r:id="rId14"/>
    <p:sldId id="273" r:id="rId15"/>
    <p:sldId id="274" r:id="rId16"/>
    <p:sldId id="275" r:id="rId17"/>
    <p:sldId id="276" r:id="rId18"/>
    <p:sldId id="277" r:id="rId19"/>
    <p:sldId id="278" r:id="rId20"/>
    <p:sldId id="281" r:id="rId21"/>
    <p:sldId id="282" r:id="rId22"/>
    <p:sldId id="283" r:id="rId23"/>
    <p:sldId id="284" r:id="rId24"/>
    <p:sldId id="285" r:id="rId25"/>
    <p:sldId id="286" r:id="rId26"/>
    <p:sldId id="287" r:id="rId27"/>
    <p:sldId id="293" r:id="rId28"/>
    <p:sldId id="294" r:id="rId29"/>
    <p:sldId id="292" r:id="rId30"/>
    <p:sldId id="291"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189CF-561A-4B0B-A844-349D184A0EBD}" type="datetimeFigureOut">
              <a:rPr lang="en-GB" smtClean="0"/>
              <a:pPr/>
              <a:t>03/07/2014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F0596-03E7-4B70-867F-3DC62565F48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BCCAC-D810-4FCF-979E-8D9FB4D5AD9E}" type="slidenum">
              <a:rPr lang="en-GB"/>
              <a:pPr/>
              <a:t>7</a:t>
            </a:fld>
            <a:endParaRPr lang="en-GB"/>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GB" dirty="0"/>
              <a:t>Worth saying that Sue Horner – ex English lead on QCDA and now joint architect of the survey ‘Looking for the Heart of English (LHE)’ was on the editorial board of the first UK NWP in the 1990s. However, although aware of presentational variance and the effect on writers of the prospect of evaluation and assessment practices, she later presided over an assessment system of y measured and tests which reduced writing to what could be more easily measured, recorded and ranked.</a:t>
            </a:r>
          </a:p>
          <a:p>
            <a:endParaRPr lang="en-GB" dirty="0"/>
          </a:p>
          <a:p>
            <a:r>
              <a:rPr lang="en-GB" dirty="0"/>
              <a:t>It’s not that an understanding of the public face and social priorities of writing shouldn’t be acknowledged, it’s that there are other ‘affordances’ of writing tend to get ignored, especially ‘expressive’ writing, and the non-judgemental talk which can beneficially surround it. </a:t>
            </a:r>
          </a:p>
          <a:p>
            <a:endParaRPr lang="en-GB" dirty="0"/>
          </a:p>
          <a:p>
            <a:r>
              <a:rPr lang="en-GB" dirty="0"/>
              <a:t>An answer to the second question is that we start to value that which is distinctive in the individual perception and voice – and writers are encouraged for being heard for their messages and their intentions, rather than for their products and their styles.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70C38-0AD7-4D8D-952E-A098E0E779FB}" type="slidenum">
              <a:rPr lang="en-GB"/>
              <a:pPr/>
              <a:t>8</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GB" altLang="en-US" smtClean="0">
              <a:latin typeface="Times" charset="0"/>
            </a:endParaRPr>
          </a:p>
        </p:txBody>
      </p:sp>
      <p:sp>
        <p:nvSpPr>
          <p:cNvPr id="56324" name="Slide Number Placeholder 3"/>
          <p:cNvSpPr>
            <a:spLocks noGrp="1"/>
          </p:cNvSpPr>
          <p:nvPr>
            <p:ph type="sldNum" sz="quarter" idx="5"/>
          </p:nvPr>
        </p:nvSpPr>
        <p:spPr>
          <a:noFill/>
        </p:spPr>
        <p:txBody>
          <a:bodyPr/>
          <a:lstStyle>
            <a:lvl1pPr>
              <a:defRPr sz="1800">
                <a:solidFill>
                  <a:schemeClr val="tx1"/>
                </a:solidFill>
                <a:latin typeface="Tahoma" pitchFamily="34" charset="0"/>
              </a:defRPr>
            </a:lvl1pPr>
            <a:lvl2pPr marL="704985" indent="-271148">
              <a:defRPr sz="1800">
                <a:solidFill>
                  <a:schemeClr val="tx1"/>
                </a:solidFill>
                <a:latin typeface="Tahoma" pitchFamily="34" charset="0"/>
              </a:defRPr>
            </a:lvl2pPr>
            <a:lvl3pPr marL="1084593" indent="-216919">
              <a:defRPr sz="1800">
                <a:solidFill>
                  <a:schemeClr val="tx1"/>
                </a:solidFill>
                <a:latin typeface="Tahoma" pitchFamily="34" charset="0"/>
              </a:defRPr>
            </a:lvl3pPr>
            <a:lvl4pPr marL="1518430" indent="-216919">
              <a:defRPr sz="1800">
                <a:solidFill>
                  <a:schemeClr val="tx1"/>
                </a:solidFill>
                <a:latin typeface="Tahoma" pitchFamily="34" charset="0"/>
              </a:defRPr>
            </a:lvl4pPr>
            <a:lvl5pPr marL="1952267" indent="-216919">
              <a:defRPr sz="1800">
                <a:solidFill>
                  <a:schemeClr val="tx1"/>
                </a:solidFill>
                <a:latin typeface="Tahoma" pitchFamily="34" charset="0"/>
              </a:defRPr>
            </a:lvl5pPr>
            <a:lvl6pPr marL="2386104"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6pPr>
            <a:lvl7pPr marL="2819941"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7pPr>
            <a:lvl8pPr marL="3253778"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8pPr>
            <a:lvl9pPr marL="3687615"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9pPr>
          </a:lstStyle>
          <a:p>
            <a:fld id="{9E43A8D4-E5C7-404C-9F95-BE24BFB53F3A}" type="slidenum">
              <a:rPr lang="en-US" altLang="en-US" sz="1200" smtClean="0">
                <a:latin typeface="Times" charset="0"/>
              </a:rPr>
              <a:pPr/>
              <a:t>27</a:t>
            </a:fld>
            <a:endParaRPr lang="en-US" altLang="en-US" sz="1200" dirty="0"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GB" altLang="en-US" smtClean="0">
              <a:latin typeface="Times" charset="0"/>
            </a:endParaRPr>
          </a:p>
        </p:txBody>
      </p:sp>
      <p:sp>
        <p:nvSpPr>
          <p:cNvPr id="57348" name="Slide Number Placeholder 3"/>
          <p:cNvSpPr>
            <a:spLocks noGrp="1"/>
          </p:cNvSpPr>
          <p:nvPr>
            <p:ph type="sldNum" sz="quarter" idx="5"/>
          </p:nvPr>
        </p:nvSpPr>
        <p:spPr>
          <a:noFill/>
        </p:spPr>
        <p:txBody>
          <a:bodyPr/>
          <a:lstStyle>
            <a:lvl1pPr>
              <a:defRPr sz="1800">
                <a:solidFill>
                  <a:schemeClr val="tx1"/>
                </a:solidFill>
                <a:latin typeface="Tahoma" pitchFamily="34" charset="0"/>
              </a:defRPr>
            </a:lvl1pPr>
            <a:lvl2pPr marL="704985" indent="-271148">
              <a:defRPr sz="1800">
                <a:solidFill>
                  <a:schemeClr val="tx1"/>
                </a:solidFill>
                <a:latin typeface="Tahoma" pitchFamily="34" charset="0"/>
              </a:defRPr>
            </a:lvl2pPr>
            <a:lvl3pPr marL="1084593" indent="-216919">
              <a:defRPr sz="1800">
                <a:solidFill>
                  <a:schemeClr val="tx1"/>
                </a:solidFill>
                <a:latin typeface="Tahoma" pitchFamily="34" charset="0"/>
              </a:defRPr>
            </a:lvl3pPr>
            <a:lvl4pPr marL="1518430" indent="-216919">
              <a:defRPr sz="1800">
                <a:solidFill>
                  <a:schemeClr val="tx1"/>
                </a:solidFill>
                <a:latin typeface="Tahoma" pitchFamily="34" charset="0"/>
              </a:defRPr>
            </a:lvl4pPr>
            <a:lvl5pPr marL="1952267" indent="-216919">
              <a:defRPr sz="1800">
                <a:solidFill>
                  <a:schemeClr val="tx1"/>
                </a:solidFill>
                <a:latin typeface="Tahoma" pitchFamily="34" charset="0"/>
              </a:defRPr>
            </a:lvl5pPr>
            <a:lvl6pPr marL="2386104"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6pPr>
            <a:lvl7pPr marL="2819941"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7pPr>
            <a:lvl8pPr marL="3253778"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8pPr>
            <a:lvl9pPr marL="3687615" indent="-216919" eaLnBrk="0" fontAlgn="base" hangingPunct="0">
              <a:spcBef>
                <a:spcPct val="20000"/>
              </a:spcBef>
              <a:spcAft>
                <a:spcPct val="0"/>
              </a:spcAft>
              <a:buClr>
                <a:srgbClr val="7AC6E8"/>
              </a:buClr>
              <a:buFont typeface="Wingdings" pitchFamily="2" charset="2"/>
              <a:buChar char="n"/>
              <a:defRPr sz="1800">
                <a:solidFill>
                  <a:schemeClr val="tx1"/>
                </a:solidFill>
                <a:latin typeface="Tahoma" pitchFamily="34" charset="0"/>
              </a:defRPr>
            </a:lvl9pPr>
          </a:lstStyle>
          <a:p>
            <a:fld id="{CBAEBB2B-8BC4-4315-BDBE-A3780EDF2CA9}" type="slidenum">
              <a:rPr lang="en-US" altLang="en-US" sz="1200" smtClean="0">
                <a:latin typeface="Times" charset="0"/>
              </a:rPr>
              <a:pPr/>
              <a:t>28</a:t>
            </a:fld>
            <a:endParaRPr lang="en-US" altLang="en-US" sz="1200" dirty="0"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82F61-82E9-41D6-AD94-2166CC618684}" type="slidenum">
              <a:rPr lang="en-GB"/>
              <a:pPr/>
              <a:t>31</a:t>
            </a:fld>
            <a:endParaRPr lang="en-GB"/>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B8F77-A57E-4165-9E88-90BDA8338860}" type="datetimeFigureOut">
              <a:rPr lang="en-GB" smtClean="0"/>
              <a:pPr/>
              <a:t>03/07/2014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69A72-EF81-47E4-9F95-0B1C3AA473D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B8F77-A57E-4165-9E88-90BDA8338860}" type="datetimeFigureOut">
              <a:rPr lang="en-GB" smtClean="0"/>
              <a:pPr/>
              <a:t>03/07/2014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69A72-EF81-47E4-9F95-0B1C3AA473D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Jeni.Smith@uea.ac.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wp.org.uk/examples-of-writing.html" TargetMode="External"/><Relationship Id="rId2" Type="http://schemas.openxmlformats.org/officeDocument/2006/relationships/hyperlink" Target="http://www.nwp.org.uk/" TargetMode="External"/><Relationship Id="rId1" Type="http://schemas.openxmlformats.org/officeDocument/2006/relationships/slideLayout" Target="../slideLayouts/slideLayout2.xml"/><Relationship Id="rId5" Type="http://schemas.openxmlformats.org/officeDocument/2006/relationships/hyperlink" Target="http://www.nwp.org.uk/research.html" TargetMode="External"/><Relationship Id="rId4" Type="http://schemas.openxmlformats.org/officeDocument/2006/relationships/hyperlink" Target="http://www.nwp.org.uk/courses--conferences.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file:///C:\Users\User\Desktop\emma%20teachers%20shd%20write.wav"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GB" sz="6700" dirty="0" smtClean="0"/>
              <a:t>In Our Own Hands</a:t>
            </a:r>
            <a:r>
              <a:rPr lang="en-GB" sz="3200" dirty="0" smtClean="0"/>
              <a:t/>
            </a:r>
            <a:br>
              <a:rPr lang="en-GB" sz="3200" dirty="0" smtClean="0"/>
            </a:br>
            <a:r>
              <a:rPr lang="en-GB" sz="3200" dirty="0" smtClean="0"/>
              <a:t>Why teachers of writing should write</a:t>
            </a:r>
            <a:endParaRPr lang="en-GB" sz="3200" b="1" dirty="0"/>
          </a:p>
        </p:txBody>
      </p:sp>
      <p:sp>
        <p:nvSpPr>
          <p:cNvPr id="3075" name="Rectangle 3"/>
          <p:cNvSpPr>
            <a:spLocks noGrp="1" noChangeArrowheads="1"/>
          </p:cNvSpPr>
          <p:nvPr>
            <p:ph type="body" sz="half" idx="2"/>
          </p:nvPr>
        </p:nvSpPr>
        <p:spPr>
          <a:xfrm>
            <a:off x="5148263" y="1772815"/>
            <a:ext cx="3527425" cy="4353347"/>
          </a:xfrm>
        </p:spPr>
        <p:txBody>
          <a:bodyPr>
            <a:normAutofit fontScale="85000" lnSpcReduction="10000"/>
          </a:bodyPr>
          <a:lstStyle/>
          <a:p>
            <a:pPr>
              <a:buNone/>
            </a:pPr>
            <a:endParaRPr lang="en-GB" sz="3600" dirty="0" smtClean="0"/>
          </a:p>
          <a:p>
            <a:pPr>
              <a:buNone/>
            </a:pPr>
            <a:endParaRPr lang="en-GB" sz="3600" dirty="0" smtClean="0"/>
          </a:p>
          <a:p>
            <a:pPr>
              <a:buNone/>
            </a:pPr>
            <a:endParaRPr lang="en-GB" sz="3600" dirty="0" smtClean="0"/>
          </a:p>
          <a:p>
            <a:pPr>
              <a:buNone/>
            </a:pPr>
            <a:r>
              <a:rPr lang="en-GB" sz="3600" dirty="0" smtClean="0"/>
              <a:t>Camden Conference</a:t>
            </a:r>
          </a:p>
          <a:p>
            <a:pPr>
              <a:buNone/>
            </a:pPr>
            <a:r>
              <a:rPr lang="en-GB" sz="3600" b="1" dirty="0" smtClean="0"/>
              <a:t>‘Reclaiming English’</a:t>
            </a:r>
          </a:p>
          <a:p>
            <a:pPr>
              <a:buNone/>
            </a:pPr>
            <a:endParaRPr lang="en-GB" sz="2400" dirty="0" smtClean="0"/>
          </a:p>
          <a:p>
            <a:pPr>
              <a:buNone/>
            </a:pPr>
            <a:r>
              <a:rPr lang="en-GB" sz="2400" dirty="0" smtClean="0"/>
              <a:t>Berkshire, 4 July 2014</a:t>
            </a:r>
          </a:p>
          <a:p>
            <a:pPr>
              <a:buNone/>
            </a:pPr>
            <a:endParaRPr lang="en-GB" sz="2400" dirty="0" smtClean="0"/>
          </a:p>
          <a:p>
            <a:pPr>
              <a:buNone/>
            </a:pPr>
            <a:r>
              <a:rPr lang="en-GB" sz="2000" dirty="0" smtClean="0"/>
              <a:t>Simon Wrigley, NWP Director</a:t>
            </a:r>
          </a:p>
          <a:p>
            <a:pPr>
              <a:lnSpc>
                <a:spcPct val="80000"/>
              </a:lnSpc>
              <a:buNone/>
            </a:pPr>
            <a:endParaRPr lang="en-GB" sz="2400" b="1" dirty="0"/>
          </a:p>
        </p:txBody>
      </p:sp>
      <p:pic>
        <p:nvPicPr>
          <p:cNvPr id="3076" name="Picture 4" descr="TAW Claire's hand"/>
          <p:cNvPicPr>
            <a:picLocks noGrp="1" noChangeAspect="1" noChangeArrowheads="1"/>
          </p:cNvPicPr>
          <p:nvPr>
            <p:ph type="body" sz="half" idx="1"/>
          </p:nvPr>
        </p:nvPicPr>
        <p:blipFill>
          <a:blip r:embed="rId2" cstate="print"/>
          <a:srcRect l="23869" t="5431" r="13200"/>
          <a:stretch>
            <a:fillRect/>
          </a:stretch>
        </p:blipFill>
        <p:spPr>
          <a:xfrm>
            <a:off x="539750" y="1628775"/>
            <a:ext cx="4344988" cy="4752975"/>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z="4000" b="1"/>
              <a:t>nwp.org.uk</a:t>
            </a:r>
          </a:p>
        </p:txBody>
      </p:sp>
      <p:sp>
        <p:nvSpPr>
          <p:cNvPr id="19459" name="Rectangle 3"/>
          <p:cNvSpPr>
            <a:spLocks noGrp="1" noChangeArrowheads="1"/>
          </p:cNvSpPr>
          <p:nvPr>
            <p:ph type="body" idx="1"/>
          </p:nvPr>
        </p:nvSpPr>
        <p:spPr/>
        <p:txBody>
          <a:bodyPr/>
          <a:lstStyle/>
          <a:p>
            <a:pPr marL="609600" indent="-609600">
              <a:buFontTx/>
              <a:buAutoNum type="arabicPeriod"/>
            </a:pPr>
            <a:r>
              <a:rPr lang="en-GB"/>
              <a:t>Teachers as agents of reform </a:t>
            </a:r>
          </a:p>
          <a:p>
            <a:pPr marL="609600" indent="-609600">
              <a:buFontTx/>
              <a:buAutoNum type="arabicPeriod"/>
            </a:pPr>
            <a:r>
              <a:rPr lang="en-GB"/>
              <a:t>Professional development through shared creativity </a:t>
            </a:r>
          </a:p>
          <a:p>
            <a:pPr marL="609600" indent="-609600">
              <a:buFontTx/>
              <a:buAutoNum type="arabicPeriod"/>
            </a:pPr>
            <a:r>
              <a:rPr lang="en-GB"/>
              <a:t>Sustained partnership in research</a:t>
            </a:r>
          </a:p>
          <a:p>
            <a:pPr marL="609600" indent="-609600">
              <a:buFontTx/>
              <a:buAutoNum type="arabicPeriod"/>
            </a:pPr>
            <a:r>
              <a:rPr lang="en-GB"/>
              <a:t>Free and structured approaches </a:t>
            </a:r>
          </a:p>
          <a:p>
            <a:pPr marL="609600" indent="-609600">
              <a:buFontTx/>
              <a:buAutoNum type="arabicPeriod"/>
            </a:pPr>
            <a:r>
              <a:rPr lang="en-GB"/>
              <a:t>Groups collecting evidence of writing journeys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274638"/>
            <a:ext cx="8218487" cy="706437"/>
          </a:xfrm>
        </p:spPr>
        <p:txBody>
          <a:bodyPr/>
          <a:lstStyle/>
          <a:p>
            <a:r>
              <a:rPr lang="en-GB" sz="4000" b="1"/>
              <a:t>Teachers </a:t>
            </a:r>
            <a:r>
              <a:rPr lang="en-GB" sz="3600" b="1"/>
              <a:t>write</a:t>
            </a:r>
            <a:r>
              <a:rPr lang="en-GB" sz="4000" b="1"/>
              <a:t> together </a:t>
            </a:r>
            <a:r>
              <a:rPr lang="en-GB" sz="4000"/>
              <a:t>…</a:t>
            </a:r>
          </a:p>
        </p:txBody>
      </p:sp>
      <p:pic>
        <p:nvPicPr>
          <p:cNvPr id="22531" name="Picture 3" descr="TAW in London UEA"/>
          <p:cNvPicPr>
            <a:picLocks noGrp="1" noChangeAspect="1" noChangeArrowheads="1"/>
          </p:cNvPicPr>
          <p:nvPr>
            <p:ph type="body" idx="1"/>
          </p:nvPr>
        </p:nvPicPr>
        <p:blipFill>
          <a:blip r:embed="rId2" cstate="print"/>
          <a:srcRect/>
          <a:stretch>
            <a:fillRect/>
          </a:stretch>
        </p:blipFill>
        <p:spPr>
          <a:xfrm>
            <a:off x="755650" y="1000125"/>
            <a:ext cx="7561263" cy="5672138"/>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z="4000" b="1"/>
              <a:t>…inside …</a:t>
            </a:r>
          </a:p>
        </p:txBody>
      </p:sp>
      <p:sp>
        <p:nvSpPr>
          <p:cNvPr id="23555" name="Rectangle 3"/>
          <p:cNvSpPr>
            <a:spLocks noGrp="1" noChangeArrowheads="1"/>
          </p:cNvSpPr>
          <p:nvPr>
            <p:ph type="body" idx="1"/>
          </p:nvPr>
        </p:nvSpPr>
        <p:spPr/>
        <p:txBody>
          <a:bodyPr/>
          <a:lstStyle/>
          <a:p>
            <a:endParaRPr lang="en-US" dirty="0"/>
          </a:p>
        </p:txBody>
      </p:sp>
      <p:pic>
        <p:nvPicPr>
          <p:cNvPr id="3074" name="Picture 2" descr="C:\Users\User\Desktop\2634692.jpg"/>
          <p:cNvPicPr>
            <a:picLocks noChangeAspect="1" noChangeArrowheads="1"/>
          </p:cNvPicPr>
          <p:nvPr/>
        </p:nvPicPr>
        <p:blipFill>
          <a:blip r:embed="rId2" cstate="print"/>
          <a:srcRect/>
          <a:stretch>
            <a:fillRect/>
          </a:stretch>
        </p:blipFill>
        <p:spPr bwMode="auto">
          <a:xfrm>
            <a:off x="1015615" y="1173874"/>
            <a:ext cx="7156785" cy="53514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z="4000" b="1"/>
              <a:t>… and outside.</a:t>
            </a:r>
          </a:p>
        </p:txBody>
      </p:sp>
      <p:pic>
        <p:nvPicPr>
          <p:cNvPr id="24579" name="Picture 3" descr="TAW at Whiteleaf 2011"/>
          <p:cNvPicPr>
            <a:picLocks noGrp="1" noChangeAspect="1" noChangeArrowheads="1"/>
          </p:cNvPicPr>
          <p:nvPr>
            <p:ph type="body" idx="1"/>
          </p:nvPr>
        </p:nvPicPr>
        <p:blipFill>
          <a:blip r:embed="rId2" cstate="print"/>
          <a:srcRect t="8791" b="9647"/>
          <a:stretch>
            <a:fillRect/>
          </a:stretch>
        </p:blipFill>
        <p:spPr>
          <a:xfrm>
            <a:off x="3563888" y="3143148"/>
            <a:ext cx="4824462" cy="2951265"/>
          </a:xfrm>
          <a:noFill/>
          <a:ln/>
        </p:spPr>
      </p:pic>
      <p:pic>
        <p:nvPicPr>
          <p:cNvPr id="4098" name="Picture 2" descr="C:\Users\User\Desktop\3577229.jpg"/>
          <p:cNvPicPr>
            <a:picLocks noChangeAspect="1" noChangeArrowheads="1"/>
          </p:cNvPicPr>
          <p:nvPr/>
        </p:nvPicPr>
        <p:blipFill>
          <a:blip r:embed="rId3" cstate="print"/>
          <a:srcRect/>
          <a:stretch>
            <a:fillRect/>
          </a:stretch>
        </p:blipFill>
        <p:spPr bwMode="auto">
          <a:xfrm>
            <a:off x="520700" y="1377950"/>
            <a:ext cx="4229100" cy="3162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3600" b="1"/>
              <a:t>They think …</a:t>
            </a:r>
          </a:p>
        </p:txBody>
      </p:sp>
      <p:sp>
        <p:nvSpPr>
          <p:cNvPr id="25603" name="Rectangle 3"/>
          <p:cNvSpPr>
            <a:spLocks noGrp="1" noChangeArrowheads="1"/>
          </p:cNvSpPr>
          <p:nvPr>
            <p:ph type="body" idx="1"/>
          </p:nvPr>
        </p:nvSpPr>
        <p:spPr/>
        <p:txBody>
          <a:bodyPr/>
          <a:lstStyle/>
          <a:p>
            <a:endParaRPr lang="en-US"/>
          </a:p>
        </p:txBody>
      </p:sp>
      <p:pic>
        <p:nvPicPr>
          <p:cNvPr id="25604" name="Picture 4" descr="TAW Lucy thinks at BM"/>
          <p:cNvPicPr>
            <a:picLocks noChangeAspect="1" noChangeArrowheads="1"/>
          </p:cNvPicPr>
          <p:nvPr/>
        </p:nvPicPr>
        <p:blipFill>
          <a:blip r:embed="rId2" cstate="print"/>
          <a:srcRect l="24805" t="13281" r="10222" b="35156"/>
          <a:stretch>
            <a:fillRect/>
          </a:stretch>
        </p:blipFill>
        <p:spPr bwMode="auto">
          <a:xfrm>
            <a:off x="539750" y="1412875"/>
            <a:ext cx="7921625" cy="5029200"/>
          </a:xfrm>
          <a:prstGeom prst="rect">
            <a:avLst/>
          </a:prstGeom>
          <a:noFill/>
        </p:spPr>
      </p:pic>
      <p:pic>
        <p:nvPicPr>
          <p:cNvPr id="5122" name="Picture 2" descr="C:\Users\User\Desktop\5618229.jpg"/>
          <p:cNvPicPr>
            <a:picLocks noChangeAspect="1" noChangeArrowheads="1"/>
          </p:cNvPicPr>
          <p:nvPr/>
        </p:nvPicPr>
        <p:blipFill>
          <a:blip r:embed="rId3" cstate="print"/>
          <a:srcRect/>
          <a:stretch>
            <a:fillRect/>
          </a:stretch>
        </p:blipFill>
        <p:spPr bwMode="auto">
          <a:xfrm>
            <a:off x="4211960" y="1412776"/>
            <a:ext cx="4229100" cy="31623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457200" y="404813"/>
            <a:ext cx="2098675" cy="5721350"/>
          </a:xfrm>
        </p:spPr>
        <p:txBody>
          <a:bodyPr/>
          <a:lstStyle/>
          <a:p>
            <a:pPr>
              <a:buFontTx/>
              <a:buNone/>
            </a:pPr>
            <a:r>
              <a:rPr lang="en-GB" sz="4000" b="1"/>
              <a:t>…they</a:t>
            </a:r>
          </a:p>
          <a:p>
            <a:pPr>
              <a:buFontTx/>
              <a:buNone/>
            </a:pPr>
            <a:r>
              <a:rPr lang="en-GB" sz="4000" b="1"/>
              <a:t>write …</a:t>
            </a:r>
          </a:p>
        </p:txBody>
      </p:sp>
      <p:sp>
        <p:nvSpPr>
          <p:cNvPr id="26627" name="Rectangle 3"/>
          <p:cNvSpPr>
            <a:spLocks noGrp="1" noChangeArrowheads="1"/>
          </p:cNvSpPr>
          <p:nvPr>
            <p:ph type="body" sz="half" idx="2"/>
          </p:nvPr>
        </p:nvSpPr>
        <p:spPr>
          <a:xfrm>
            <a:off x="2700338" y="404813"/>
            <a:ext cx="5986462" cy="5721350"/>
          </a:xfrm>
        </p:spPr>
        <p:txBody>
          <a:bodyPr/>
          <a:lstStyle/>
          <a:p>
            <a:endParaRPr lang="en-US"/>
          </a:p>
        </p:txBody>
      </p:sp>
      <p:pic>
        <p:nvPicPr>
          <p:cNvPr id="26628" name="Picture 4" descr="TAW Patrick outside 2011"/>
          <p:cNvPicPr>
            <a:picLocks noChangeAspect="1" noChangeArrowheads="1"/>
          </p:cNvPicPr>
          <p:nvPr/>
        </p:nvPicPr>
        <p:blipFill>
          <a:blip r:embed="rId2" cstate="print"/>
          <a:srcRect l="20291" r="3888"/>
          <a:stretch>
            <a:fillRect/>
          </a:stretch>
        </p:blipFill>
        <p:spPr bwMode="auto">
          <a:xfrm>
            <a:off x="2700338" y="333375"/>
            <a:ext cx="6192837" cy="61261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1187624" y="1484784"/>
            <a:ext cx="4608339" cy="4641378"/>
          </a:xfrm>
        </p:spPr>
        <p:txBody>
          <a:bodyPr/>
          <a:lstStyle/>
          <a:p>
            <a:endParaRPr lang="en-US" dirty="0"/>
          </a:p>
        </p:txBody>
      </p:sp>
      <p:sp>
        <p:nvSpPr>
          <p:cNvPr id="27651" name="Rectangle 3"/>
          <p:cNvSpPr>
            <a:spLocks noGrp="1" noChangeArrowheads="1"/>
          </p:cNvSpPr>
          <p:nvPr>
            <p:ph type="body" sz="half" idx="2"/>
          </p:nvPr>
        </p:nvSpPr>
        <p:spPr>
          <a:xfrm>
            <a:off x="2915816" y="404813"/>
            <a:ext cx="5770984" cy="5721350"/>
          </a:xfrm>
        </p:spPr>
        <p:txBody>
          <a:bodyPr/>
          <a:lstStyle/>
          <a:p>
            <a:pPr>
              <a:buFontTx/>
              <a:buNone/>
            </a:pPr>
            <a:r>
              <a:rPr lang="en-GB" sz="4000" b="1" dirty="0"/>
              <a:t>… </a:t>
            </a:r>
            <a:r>
              <a:rPr lang="en-GB" sz="4000" b="1" dirty="0" smtClean="0"/>
              <a:t>they share </a:t>
            </a:r>
            <a:r>
              <a:rPr lang="en-GB" sz="4000" b="1" dirty="0"/>
              <a:t>…</a:t>
            </a:r>
          </a:p>
        </p:txBody>
      </p:sp>
      <p:pic>
        <p:nvPicPr>
          <p:cNvPr id="1026" name="Picture 2" descr="C:\Users\User\Desktop\4150236_orig.jpg"/>
          <p:cNvPicPr>
            <a:picLocks noChangeAspect="1" noChangeArrowheads="1"/>
          </p:cNvPicPr>
          <p:nvPr/>
        </p:nvPicPr>
        <p:blipFill>
          <a:blip r:embed="rId2" cstate="print"/>
          <a:srcRect/>
          <a:stretch>
            <a:fillRect/>
          </a:stretch>
        </p:blipFill>
        <p:spPr bwMode="auto">
          <a:xfrm>
            <a:off x="899592" y="1124744"/>
            <a:ext cx="7056784" cy="529620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274638"/>
            <a:ext cx="8291512" cy="4594225"/>
          </a:xfrm>
        </p:spPr>
        <p:txBody>
          <a:bodyPr/>
          <a:lstStyle/>
          <a:p>
            <a:endParaRPr lang="en-US" dirty="0"/>
          </a:p>
        </p:txBody>
      </p:sp>
      <p:sp>
        <p:nvSpPr>
          <p:cNvPr id="28675" name="Rectangle 3"/>
          <p:cNvSpPr>
            <a:spLocks noGrp="1" noChangeArrowheads="1"/>
          </p:cNvSpPr>
          <p:nvPr>
            <p:ph type="body" idx="1"/>
          </p:nvPr>
        </p:nvSpPr>
        <p:spPr>
          <a:xfrm>
            <a:off x="395288" y="5084763"/>
            <a:ext cx="8291512" cy="1041400"/>
          </a:xfrm>
        </p:spPr>
        <p:txBody>
          <a:bodyPr/>
          <a:lstStyle/>
          <a:p>
            <a:pPr algn="ctr">
              <a:buFontTx/>
              <a:buNone/>
            </a:pPr>
            <a:r>
              <a:rPr lang="en-GB" sz="4000" b="1"/>
              <a:t>… they listen …</a:t>
            </a:r>
          </a:p>
        </p:txBody>
      </p:sp>
      <p:pic>
        <p:nvPicPr>
          <p:cNvPr id="2050" name="Picture 2" descr="C:\Users\User\Desktop\5525921.jpg"/>
          <p:cNvPicPr>
            <a:picLocks noChangeAspect="1" noChangeArrowheads="1"/>
          </p:cNvPicPr>
          <p:nvPr/>
        </p:nvPicPr>
        <p:blipFill>
          <a:blip r:embed="rId2" cstate="print"/>
          <a:srcRect/>
          <a:stretch>
            <a:fillRect/>
          </a:stretch>
        </p:blipFill>
        <p:spPr bwMode="auto">
          <a:xfrm>
            <a:off x="1259633" y="242647"/>
            <a:ext cx="6552728" cy="491454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z="4000" b="1"/>
              <a:t>… and  they respond.</a:t>
            </a:r>
          </a:p>
        </p:txBody>
      </p:sp>
      <p:sp>
        <p:nvSpPr>
          <p:cNvPr id="29699" name="Rectangle 3"/>
          <p:cNvSpPr>
            <a:spLocks noGrp="1" noChangeArrowheads="1"/>
          </p:cNvSpPr>
          <p:nvPr>
            <p:ph type="body" idx="1"/>
          </p:nvPr>
        </p:nvSpPr>
        <p:spPr/>
        <p:txBody>
          <a:bodyPr/>
          <a:lstStyle/>
          <a:p>
            <a:endParaRPr lang="en-US"/>
          </a:p>
        </p:txBody>
      </p:sp>
      <p:pic>
        <p:nvPicPr>
          <p:cNvPr id="29700" name="Picture 4" descr="nwp wellcome discuss"/>
          <p:cNvPicPr>
            <a:picLocks noChangeAspect="1" noChangeArrowheads="1"/>
          </p:cNvPicPr>
          <p:nvPr/>
        </p:nvPicPr>
        <p:blipFill>
          <a:blip r:embed="rId2" cstate="print"/>
          <a:srcRect/>
          <a:stretch>
            <a:fillRect/>
          </a:stretch>
        </p:blipFill>
        <p:spPr bwMode="auto">
          <a:xfrm>
            <a:off x="1258888" y="1508125"/>
            <a:ext cx="6626225" cy="49688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4000" b="1"/>
              <a:t>And their pupils do the same.</a:t>
            </a:r>
          </a:p>
        </p:txBody>
      </p:sp>
      <p:sp>
        <p:nvSpPr>
          <p:cNvPr id="30723" name="Rectangle 3"/>
          <p:cNvSpPr>
            <a:spLocks noGrp="1" noChangeArrowheads="1"/>
          </p:cNvSpPr>
          <p:nvPr>
            <p:ph type="body" idx="1"/>
          </p:nvPr>
        </p:nvSpPr>
        <p:spPr/>
        <p:txBody>
          <a:bodyPr/>
          <a:lstStyle/>
          <a:p>
            <a:endParaRPr lang="en-US"/>
          </a:p>
        </p:txBody>
      </p:sp>
      <p:pic>
        <p:nvPicPr>
          <p:cNvPr id="30724" name="Picture 4" descr="TAW Andrea's pupils"/>
          <p:cNvPicPr>
            <a:picLocks noChangeAspect="1" noChangeArrowheads="1"/>
          </p:cNvPicPr>
          <p:nvPr/>
        </p:nvPicPr>
        <p:blipFill>
          <a:blip r:embed="rId2" cstate="print"/>
          <a:srcRect/>
          <a:stretch>
            <a:fillRect/>
          </a:stretch>
        </p:blipFill>
        <p:spPr bwMode="auto">
          <a:xfrm>
            <a:off x="1116013" y="1557338"/>
            <a:ext cx="6696075" cy="50228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r>
              <a:rPr lang="en-GB" sz="4000" b="1"/>
              <a:t>Writing: verbal substantive 1 or 2?</a:t>
            </a:r>
          </a:p>
        </p:txBody>
      </p:sp>
      <p:sp>
        <p:nvSpPr>
          <p:cNvPr id="10243" name="Rectangle 3"/>
          <p:cNvSpPr>
            <a:spLocks noGrp="1" noChangeArrowheads="1"/>
          </p:cNvSpPr>
          <p:nvPr>
            <p:ph type="body" sz="half" idx="1"/>
          </p:nvPr>
        </p:nvSpPr>
        <p:spPr/>
        <p:txBody>
          <a:bodyPr/>
          <a:lstStyle/>
          <a:p>
            <a:pPr>
              <a:lnSpc>
                <a:spcPct val="80000"/>
              </a:lnSpc>
            </a:pPr>
            <a:endParaRPr lang="en-US" sz="2000"/>
          </a:p>
        </p:txBody>
      </p:sp>
      <p:sp>
        <p:nvSpPr>
          <p:cNvPr id="10244" name="Rectangle 4"/>
          <p:cNvSpPr>
            <a:spLocks noGrp="1" noChangeArrowheads="1"/>
          </p:cNvSpPr>
          <p:nvPr>
            <p:ph type="body" sz="half" idx="2"/>
          </p:nvPr>
        </p:nvSpPr>
        <p:spPr>
          <a:xfrm>
            <a:off x="4800600" y="1600200"/>
            <a:ext cx="3886200" cy="4525963"/>
          </a:xfrm>
        </p:spPr>
        <p:txBody>
          <a:bodyPr/>
          <a:lstStyle/>
          <a:p>
            <a:pPr>
              <a:lnSpc>
                <a:spcPct val="80000"/>
              </a:lnSpc>
            </a:pPr>
            <a:endParaRPr lang="en-GB" sz="2000" dirty="0"/>
          </a:p>
          <a:p>
            <a:pPr>
              <a:lnSpc>
                <a:spcPct val="80000"/>
              </a:lnSpc>
              <a:buFontTx/>
              <a:buNone/>
            </a:pPr>
            <a:r>
              <a:rPr lang="en-GB" sz="2000" b="1" dirty="0"/>
              <a:t>	</a:t>
            </a:r>
            <a:r>
              <a:rPr lang="en-GB" sz="2000" b="1" dirty="0" smtClean="0"/>
              <a:t>The occupation of writing</a:t>
            </a:r>
            <a:endParaRPr lang="en-GB" sz="2000" b="1" dirty="0"/>
          </a:p>
          <a:p>
            <a:pPr>
              <a:lnSpc>
                <a:spcPct val="80000"/>
              </a:lnSpc>
              <a:buFontTx/>
              <a:buNone/>
            </a:pPr>
            <a:endParaRPr lang="en-GB" sz="2000" b="1" dirty="0"/>
          </a:p>
          <a:p>
            <a:pPr>
              <a:lnSpc>
                <a:spcPct val="80000"/>
              </a:lnSpc>
              <a:buFontTx/>
              <a:buNone/>
            </a:pPr>
            <a:endParaRPr lang="en-GB" sz="2000" b="1" dirty="0"/>
          </a:p>
          <a:p>
            <a:pPr>
              <a:lnSpc>
                <a:spcPct val="80000"/>
              </a:lnSpc>
              <a:buFontTx/>
              <a:buNone/>
            </a:pPr>
            <a:endParaRPr lang="en-GB" sz="2000" b="1" dirty="0"/>
          </a:p>
          <a:p>
            <a:pPr>
              <a:lnSpc>
                <a:spcPct val="80000"/>
              </a:lnSpc>
              <a:buFontTx/>
              <a:buNone/>
            </a:pPr>
            <a:r>
              <a:rPr lang="en-GB" sz="2000" b="1" dirty="0"/>
              <a:t>	</a:t>
            </a:r>
            <a:r>
              <a:rPr lang="en-GB" sz="2900" b="1" dirty="0"/>
              <a:t>Keats: “…</a:t>
            </a:r>
            <a:r>
              <a:rPr lang="en-GB" sz="2900" b="1" i="1" dirty="0"/>
              <a:t>fine writing is, next to fine doing, the top thing in the world.”</a:t>
            </a:r>
            <a:endParaRPr lang="en-GB" sz="4000" b="1" i="1" dirty="0"/>
          </a:p>
        </p:txBody>
      </p:sp>
      <p:pic>
        <p:nvPicPr>
          <p:cNvPr id="10245" name="Picture 5" descr="IMG00285-20120317-1554"/>
          <p:cNvPicPr>
            <a:picLocks noChangeAspect="1" noChangeArrowheads="1"/>
          </p:cNvPicPr>
          <p:nvPr/>
        </p:nvPicPr>
        <p:blipFill>
          <a:blip r:embed="rId2" cstate="print"/>
          <a:srcRect l="7358" r="26634"/>
          <a:stretch>
            <a:fillRect/>
          </a:stretch>
        </p:blipFill>
        <p:spPr bwMode="auto">
          <a:xfrm>
            <a:off x="381000" y="1371600"/>
            <a:ext cx="4343400" cy="49355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W whiteleaf view"/>
          <p:cNvPicPr>
            <a:picLocks noChangeAspect="1" noChangeArrowheads="1"/>
          </p:cNvPicPr>
          <p:nvPr/>
        </p:nvPicPr>
        <p:blipFill>
          <a:blip r:embed="rId2" cstate="print"/>
          <a:srcRect/>
          <a:stretch>
            <a:fillRect/>
          </a:stretch>
        </p:blipFill>
        <p:spPr bwMode="auto">
          <a:xfrm>
            <a:off x="158750" y="466725"/>
            <a:ext cx="8826500" cy="59245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188913"/>
            <a:ext cx="8218487" cy="863600"/>
          </a:xfrm>
        </p:spPr>
        <p:txBody>
          <a:bodyPr/>
          <a:lstStyle/>
          <a:p>
            <a:r>
              <a:rPr lang="en-GB" sz="4000" b="1"/>
              <a:t>Emma’s Whiteleaf writing</a:t>
            </a:r>
          </a:p>
        </p:txBody>
      </p:sp>
      <p:sp>
        <p:nvSpPr>
          <p:cNvPr id="35843" name="Rectangle 3"/>
          <p:cNvSpPr>
            <a:spLocks noGrp="1" noChangeArrowheads="1"/>
          </p:cNvSpPr>
          <p:nvPr>
            <p:ph type="body" sz="half" idx="1"/>
          </p:nvPr>
        </p:nvSpPr>
        <p:spPr>
          <a:xfrm>
            <a:off x="395288" y="1628775"/>
            <a:ext cx="2424112" cy="4637088"/>
          </a:xfrm>
        </p:spPr>
        <p:txBody>
          <a:bodyPr/>
          <a:lstStyle/>
          <a:p>
            <a:pPr>
              <a:lnSpc>
                <a:spcPct val="80000"/>
              </a:lnSpc>
            </a:pPr>
            <a:endParaRPr lang="en-US" sz="1600"/>
          </a:p>
        </p:txBody>
      </p:sp>
      <p:sp>
        <p:nvSpPr>
          <p:cNvPr id="35844" name="Rectangle 4"/>
          <p:cNvSpPr>
            <a:spLocks noGrp="1" noChangeArrowheads="1"/>
          </p:cNvSpPr>
          <p:nvPr>
            <p:ph type="body" sz="half" idx="2"/>
          </p:nvPr>
        </p:nvSpPr>
        <p:spPr>
          <a:xfrm>
            <a:off x="2051050" y="1341438"/>
            <a:ext cx="7092950" cy="5516562"/>
          </a:xfrm>
        </p:spPr>
        <p:txBody>
          <a:bodyPr/>
          <a:lstStyle/>
          <a:p>
            <a:pPr>
              <a:lnSpc>
                <a:spcPct val="80000"/>
              </a:lnSpc>
              <a:buFontTx/>
              <a:buNone/>
            </a:pPr>
            <a:r>
              <a:rPr lang="en-GB" sz="1000"/>
              <a:t>	 </a:t>
            </a:r>
            <a:r>
              <a:rPr lang="en-GB"/>
              <a:t>… The intersection of hope and decay, summer and winter and time passing. Signposts offer someone else's direction. I want to walk a different way. I want to walk to the edge. I feel myself float - red kite soul pushed high by the wind that blows around me, surrounds me. Crossing and re-crossing intersections of field by hedgerow, skyline by thrust of tree. Time present intersects with memories of an Autumn walk, a springtime picnic. Intersections woven on a hilltop, tattooed across my perspective.</a:t>
            </a:r>
          </a:p>
          <a:p>
            <a:pPr>
              <a:lnSpc>
                <a:spcPct val="80000"/>
              </a:lnSpc>
              <a:buFontTx/>
              <a:buNone/>
            </a:pPr>
            <a:r>
              <a:rPr lang="en-GB"/>
              <a:t>	Life is hard says decay... </a:t>
            </a:r>
          </a:p>
          <a:p>
            <a:pPr>
              <a:lnSpc>
                <a:spcPct val="80000"/>
              </a:lnSpc>
            </a:pPr>
            <a:endParaRPr lang="en-GB"/>
          </a:p>
        </p:txBody>
      </p:sp>
      <p:pic>
        <p:nvPicPr>
          <p:cNvPr id="35845" name="Picture 5" descr="TAW Whiteleaf signpost"/>
          <p:cNvPicPr>
            <a:picLocks noChangeAspect="1" noChangeArrowheads="1"/>
          </p:cNvPicPr>
          <p:nvPr/>
        </p:nvPicPr>
        <p:blipFill>
          <a:blip r:embed="rId2" cstate="print"/>
          <a:srcRect l="57999" r="16956"/>
          <a:stretch>
            <a:fillRect/>
          </a:stretch>
        </p:blipFill>
        <p:spPr bwMode="auto">
          <a:xfrm>
            <a:off x="250825" y="1125538"/>
            <a:ext cx="1871663" cy="53276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74638"/>
            <a:ext cx="8291512" cy="633412"/>
          </a:xfrm>
        </p:spPr>
        <p:txBody>
          <a:bodyPr>
            <a:normAutofit fontScale="90000"/>
          </a:bodyPr>
          <a:lstStyle/>
          <a:p>
            <a:r>
              <a:rPr lang="en-GB" sz="4000" b="1"/>
              <a:t>Responses to Emma’s writing</a:t>
            </a:r>
          </a:p>
        </p:txBody>
      </p:sp>
      <p:sp>
        <p:nvSpPr>
          <p:cNvPr id="36867" name="Rectangle 3"/>
          <p:cNvSpPr>
            <a:spLocks noGrp="1" noChangeArrowheads="1"/>
          </p:cNvSpPr>
          <p:nvPr>
            <p:ph type="body" idx="1"/>
          </p:nvPr>
        </p:nvSpPr>
        <p:spPr>
          <a:xfrm>
            <a:off x="457200" y="1125538"/>
            <a:ext cx="8291513" cy="5327650"/>
          </a:xfrm>
        </p:spPr>
        <p:txBody>
          <a:bodyPr/>
          <a:lstStyle/>
          <a:p>
            <a:r>
              <a:rPr lang="en-GB" sz="2600"/>
              <a:t>… I am fascinated by the way … that you place yourself imaginatively and emotionally in the landscape. JS</a:t>
            </a:r>
          </a:p>
          <a:p>
            <a:r>
              <a:rPr lang="en-GB" sz="2600"/>
              <a:t>I think the idea of standing on the edge is always exciting and full of possibilities… SB</a:t>
            </a:r>
          </a:p>
          <a:p>
            <a:r>
              <a:rPr lang="en-GB" sz="2600"/>
              <a:t>…You capture the ephemeral quality of all life, quickly passing, and the imperative to join the dance before it's too late… AB</a:t>
            </a:r>
          </a:p>
          <a:p>
            <a:r>
              <a:rPr lang="en-GB" sz="2600"/>
              <a:t>… Wonderful how this windy song on this risky edge resonates with you! Is that Marvell - 'green thoughts in a green shade‘? …SW</a:t>
            </a:r>
          </a:p>
          <a:p>
            <a:r>
              <a:rPr lang="en-GB" sz="2600"/>
              <a:t>Yes, one of my favourite lines in a favourite poem -annihilation into green! I love going to Whiteleaf! EE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a:t>Writing Teachers: UEA</a:t>
            </a:r>
          </a:p>
        </p:txBody>
      </p:sp>
      <p:sp>
        <p:nvSpPr>
          <p:cNvPr id="78851" name="Rectangle 3"/>
          <p:cNvSpPr>
            <a:spLocks noGrp="1" noChangeArrowheads="1"/>
          </p:cNvSpPr>
          <p:nvPr>
            <p:ph type="body" idx="1"/>
          </p:nvPr>
        </p:nvSpPr>
        <p:spPr/>
        <p:txBody>
          <a:bodyPr/>
          <a:lstStyle/>
          <a:p>
            <a:pPr>
              <a:lnSpc>
                <a:spcPct val="90000"/>
              </a:lnSpc>
            </a:pPr>
            <a:r>
              <a:rPr lang="en-GB" sz="2800" dirty="0"/>
              <a:t>This group is formed of new and experienced teachers. We spend part of the time writing and responding to each other’s writing and part of the time discussing classroom practice in relation to writing. We are building a body of research about writing and writing groups.</a:t>
            </a:r>
          </a:p>
          <a:p>
            <a:pPr>
              <a:lnSpc>
                <a:spcPct val="90000"/>
              </a:lnSpc>
            </a:pPr>
            <a:r>
              <a:rPr lang="en-GB" sz="2800" dirty="0">
                <a:hlinkClick r:id="rId2"/>
              </a:rPr>
              <a:t>Jeni.Smith@uea.ac.uk</a:t>
            </a:r>
            <a:endParaRPr lang="en-GB" sz="2800" dirty="0"/>
          </a:p>
          <a:p>
            <a:pPr>
              <a:lnSpc>
                <a:spcPct val="90000"/>
              </a:lnSpc>
            </a:pPr>
            <a:r>
              <a:rPr lang="en-GB" sz="2800" dirty="0" smtClean="0"/>
              <a:t>01603-592622</a:t>
            </a:r>
            <a:endParaRPr lang="en-GB"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Where has this got us in 5 years?</a:t>
            </a:r>
            <a:br>
              <a:rPr lang="en-GB" dirty="0" smtClean="0"/>
            </a:br>
            <a:endParaRPr lang="en-GB" sz="2200" i="1" dirty="0"/>
          </a:p>
        </p:txBody>
      </p:sp>
      <p:sp>
        <p:nvSpPr>
          <p:cNvPr id="3" name="Content Placeholder 2"/>
          <p:cNvSpPr>
            <a:spLocks noGrp="1"/>
          </p:cNvSpPr>
          <p:nvPr>
            <p:ph idx="1"/>
          </p:nvPr>
        </p:nvSpPr>
        <p:spPr>
          <a:xfrm>
            <a:off x="395536" y="1484784"/>
            <a:ext cx="8229600" cy="4525963"/>
          </a:xfrm>
        </p:spPr>
        <p:txBody>
          <a:bodyPr>
            <a:normAutofit fontScale="25000" lnSpcReduction="20000"/>
          </a:bodyPr>
          <a:lstStyle/>
          <a:p>
            <a:r>
              <a:rPr lang="en-GB" sz="8000" dirty="0" smtClean="0"/>
              <a:t>28 teachers' </a:t>
            </a:r>
            <a:r>
              <a:rPr lang="en-GB" sz="8000" dirty="0" smtClean="0">
                <a:solidFill>
                  <a:schemeClr val="tx2">
                    <a:lumMod val="60000"/>
                    <a:lumOff val="40000"/>
                  </a:schemeClr>
                </a:solidFill>
                <a:hlinkClick r:id="rId2"/>
              </a:rPr>
              <a:t>writing</a:t>
            </a:r>
            <a:r>
              <a:rPr lang="en-GB" sz="8000" dirty="0" smtClean="0">
                <a:hlinkClick r:id="rId2"/>
              </a:rPr>
              <a:t> groups</a:t>
            </a:r>
            <a:r>
              <a:rPr lang="en-GB" sz="8000" dirty="0" smtClean="0"/>
              <a:t> across the UK</a:t>
            </a:r>
            <a:br>
              <a:rPr lang="en-GB" sz="8000" dirty="0" smtClean="0"/>
            </a:br>
            <a:endParaRPr lang="en-GB" sz="8000" dirty="0" smtClean="0"/>
          </a:p>
          <a:p>
            <a:r>
              <a:rPr lang="en-GB" sz="8000" dirty="0" smtClean="0"/>
              <a:t>over 200 teachers involved online and many more in face-to-face group meetings</a:t>
            </a:r>
            <a:br>
              <a:rPr lang="en-GB" sz="8000" dirty="0" smtClean="0"/>
            </a:br>
            <a:endParaRPr lang="en-GB" sz="8000" dirty="0" smtClean="0"/>
          </a:p>
          <a:p>
            <a:r>
              <a:rPr lang="en-GB" sz="8000" dirty="0" smtClean="0"/>
              <a:t>Over 10,000 website hits a month (June 2014 nwp.org.uk)</a:t>
            </a:r>
            <a:br>
              <a:rPr lang="en-GB" sz="8000" dirty="0" smtClean="0"/>
            </a:br>
            <a:endParaRPr lang="en-GB" sz="8000" dirty="0" smtClean="0"/>
          </a:p>
          <a:p>
            <a:r>
              <a:rPr lang="en-GB" sz="8000" dirty="0" smtClean="0"/>
              <a:t>1,000s of children more engaged as </a:t>
            </a:r>
            <a:r>
              <a:rPr lang="en-GB" sz="8000" dirty="0" smtClean="0">
                <a:solidFill>
                  <a:srgbClr val="008AF2"/>
                </a:solidFill>
                <a:hlinkClick r:id="rId3"/>
              </a:rPr>
              <a:t>writers</a:t>
            </a:r>
            <a:r>
              <a:rPr lang="en-GB" sz="8000" dirty="0" smtClean="0">
                <a:solidFill>
                  <a:srgbClr val="008AF2"/>
                </a:solidFill>
              </a:rPr>
              <a:t> </a:t>
            </a:r>
            <a:r>
              <a:rPr lang="en-GB" sz="8000" dirty="0" smtClean="0"/>
              <a:t/>
            </a:r>
            <a:br>
              <a:rPr lang="en-GB" sz="8000" dirty="0" smtClean="0"/>
            </a:br>
            <a:endParaRPr lang="en-GB" sz="8000" dirty="0" smtClean="0"/>
          </a:p>
          <a:p>
            <a:r>
              <a:rPr lang="en-GB" sz="8000" dirty="0" smtClean="0"/>
              <a:t>4 summer </a:t>
            </a:r>
            <a:r>
              <a:rPr lang="en-GB" sz="8000" dirty="0" smtClean="0">
                <a:hlinkClick r:id="rId4"/>
              </a:rPr>
              <a:t>conferences</a:t>
            </a:r>
            <a:r>
              <a:rPr lang="en-GB" sz="8000" dirty="0" smtClean="0"/>
              <a:t> featuring NWP in workshops and on the platform </a:t>
            </a:r>
            <a:br>
              <a:rPr lang="en-GB" sz="8000" dirty="0" smtClean="0"/>
            </a:br>
            <a:endParaRPr lang="en-GB" sz="8000" dirty="0" smtClean="0"/>
          </a:p>
          <a:p>
            <a:r>
              <a:rPr lang="en-GB" sz="8000" dirty="0" smtClean="0"/>
              <a:t>ongoing </a:t>
            </a:r>
            <a:r>
              <a:rPr lang="en-GB" sz="8000" dirty="0" smtClean="0">
                <a:solidFill>
                  <a:srgbClr val="008AF2"/>
                </a:solidFill>
                <a:hlinkClick r:id="rId5"/>
              </a:rPr>
              <a:t>research</a:t>
            </a:r>
            <a:r>
              <a:rPr lang="en-GB" sz="8000" dirty="0" smtClean="0"/>
              <a:t> into the effects of teachers running their own writing groups </a:t>
            </a:r>
            <a:br>
              <a:rPr lang="en-GB" sz="8000" dirty="0" smtClean="0"/>
            </a:br>
            <a:endParaRPr lang="en-GB" sz="8000" dirty="0" smtClean="0"/>
          </a:p>
          <a:p>
            <a:r>
              <a:rPr lang="en-GB" sz="8000" dirty="0" smtClean="0"/>
              <a:t>forthcoming </a:t>
            </a:r>
            <a:r>
              <a:rPr lang="en-GB" sz="8000" dirty="0" err="1" smtClean="0"/>
              <a:t>Routledge</a:t>
            </a:r>
            <a:r>
              <a:rPr lang="en-GB" sz="8000" dirty="0" smtClean="0"/>
              <a:t> </a:t>
            </a:r>
            <a:r>
              <a:rPr lang="en-GB" sz="8000" u="sng" dirty="0" smtClean="0">
                <a:solidFill>
                  <a:srgbClr val="0070C0"/>
                </a:solidFill>
              </a:rPr>
              <a:t>publication</a:t>
            </a:r>
            <a:r>
              <a:rPr lang="en-GB" sz="8000" dirty="0" smtClean="0"/>
              <a:t> and NWP/</a:t>
            </a:r>
            <a:r>
              <a:rPr lang="en-GB" sz="8000" dirty="0" err="1" smtClean="0"/>
              <a:t>Arvon</a:t>
            </a:r>
            <a:r>
              <a:rPr lang="en-GB" sz="8000" dirty="0" smtClean="0"/>
              <a:t> residential writing weeks</a:t>
            </a:r>
            <a:br>
              <a:rPr lang="en-GB" sz="8000" dirty="0" smtClean="0"/>
            </a:br>
            <a:endParaRPr lang="en-GB" sz="8000" dirty="0" smtClean="0"/>
          </a:p>
          <a:p>
            <a:pPr>
              <a:buNone/>
            </a:pPr>
            <a:r>
              <a:rPr lang="en-GB" dirty="0" smtClean="0"/>
              <a:t/>
            </a:r>
            <a:br>
              <a:rPr lang="en-GB" dirty="0" smtClean="0"/>
            </a:b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GB" dirty="0" smtClean="0"/>
              <a:t>NWP groups in UK 2014</a:t>
            </a:r>
            <a:endParaRPr lang="en-GB" dirty="0"/>
          </a:p>
        </p:txBody>
      </p:sp>
      <p:pic>
        <p:nvPicPr>
          <p:cNvPr id="4" name="Content Placeholder 3" descr="IMG_4309.JPG"/>
          <p:cNvPicPr>
            <a:picLocks noGrp="1" noChangeAspect="1"/>
          </p:cNvPicPr>
          <p:nvPr>
            <p:ph idx="1"/>
          </p:nvPr>
        </p:nvPicPr>
        <p:blipFill>
          <a:blip r:embed="rId2" cstate="print"/>
          <a:srcRect l="5452" t="16542" r="7573" b="16636"/>
          <a:stretch>
            <a:fillRect/>
          </a:stretch>
        </p:blipFill>
        <p:spPr>
          <a:xfrm>
            <a:off x="1907704" y="1124744"/>
            <a:ext cx="5256584" cy="538479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it worth it?</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
            </a:r>
            <a:br>
              <a:rPr lang="en-GB" dirty="0" smtClean="0"/>
            </a:br>
            <a:r>
              <a:rPr lang="en-GB" sz="4000" b="1" dirty="0" smtClean="0"/>
              <a:t>"I like the approach adopted by the NWP where pupils experiment with writing."</a:t>
            </a:r>
            <a:r>
              <a:rPr lang="en-GB" b="1" dirty="0" smtClean="0"/>
              <a:t> </a:t>
            </a:r>
          </a:p>
          <a:p>
            <a:pPr>
              <a:buNone/>
            </a:pPr>
            <a:r>
              <a:rPr lang="en-GB" dirty="0" smtClean="0"/>
              <a:t>	</a:t>
            </a:r>
          </a:p>
          <a:p>
            <a:pPr>
              <a:buNone/>
            </a:pPr>
            <a:r>
              <a:rPr lang="en-GB" dirty="0" smtClean="0"/>
              <a:t>	Tricia </a:t>
            </a:r>
            <a:r>
              <a:rPr lang="en-GB" dirty="0" err="1" smtClean="0"/>
              <a:t>Metham</a:t>
            </a:r>
            <a:r>
              <a:rPr lang="en-GB" dirty="0" smtClean="0"/>
              <a:t>, HMI National Lead for English, 14.3.2014, at the NAAE conference in Birmingham:</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404813" y="1965325"/>
            <a:ext cx="8229600" cy="4495800"/>
            <a:chOff x="240" y="1248"/>
            <a:chExt cx="5232" cy="2832"/>
          </a:xfrm>
        </p:grpSpPr>
        <p:sp>
          <p:nvSpPr>
            <p:cNvPr id="20487"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0488"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0483" name="Rectangle 13"/>
          <p:cNvSpPr>
            <a:spLocks noGrp="1" noChangeArrowheads="1"/>
          </p:cNvSpPr>
          <p:nvPr>
            <p:ph type="title"/>
          </p:nvPr>
        </p:nvSpPr>
        <p:spPr/>
        <p:txBody>
          <a:bodyPr/>
          <a:lstStyle/>
          <a:p>
            <a:pPr eaLnBrk="1" hangingPunct="1"/>
            <a:r>
              <a:rPr lang="en-US" altLang="en-US" smtClean="0"/>
              <a:t>Better English and Literacy</a:t>
            </a:r>
          </a:p>
        </p:txBody>
      </p:sp>
      <p:sp>
        <p:nvSpPr>
          <p:cNvPr id="4100" name="Rectangle 14"/>
          <p:cNvSpPr>
            <a:spLocks noGrp="1" noChangeArrowheads="1"/>
          </p:cNvSpPr>
          <p:nvPr>
            <p:ph type="body" idx="1"/>
          </p:nvPr>
        </p:nvSpPr>
        <p:spPr>
          <a:xfrm>
            <a:off x="755650" y="2205038"/>
            <a:ext cx="7315200" cy="4098925"/>
          </a:xfrm>
        </p:spPr>
        <p:txBody>
          <a:bodyPr/>
          <a:lstStyle/>
          <a:p>
            <a:pPr marL="0" indent="0">
              <a:buFont typeface="Wingdings" pitchFamily="2" charset="2"/>
              <a:buNone/>
              <a:defRPr/>
            </a:pPr>
            <a:r>
              <a:rPr lang="en-GB" sz="2800" b="1" dirty="0"/>
              <a:t>What ‘ups’ have our surveys shown? </a:t>
            </a:r>
          </a:p>
          <a:p>
            <a:pPr>
              <a:defRPr/>
            </a:pPr>
            <a:r>
              <a:rPr lang="en-GB" sz="2800" dirty="0" smtClean="0"/>
              <a:t>Encouraging </a:t>
            </a:r>
            <a:r>
              <a:rPr lang="en-GB" sz="2800" dirty="0"/>
              <a:t>pupils to play with language, free from formal assessment</a:t>
            </a:r>
          </a:p>
          <a:p>
            <a:pPr>
              <a:defRPr/>
            </a:pPr>
            <a:r>
              <a:rPr lang="en-GB" sz="2800" dirty="0"/>
              <a:t>Using marking to generate genuine dialogue with pupils about their work</a:t>
            </a:r>
          </a:p>
          <a:p>
            <a:pPr>
              <a:defRPr/>
            </a:pPr>
            <a:r>
              <a:rPr lang="en-GB" sz="2800" dirty="0"/>
              <a:t>Giving pupils choice of text type and topic</a:t>
            </a:r>
          </a:p>
          <a:p>
            <a:pPr>
              <a:defRPr/>
            </a:pPr>
            <a:r>
              <a:rPr lang="en-GB" sz="2800" dirty="0"/>
              <a:t>Creating opportunities to write on-line</a:t>
            </a:r>
          </a:p>
          <a:p>
            <a:pPr marL="0" indent="0" eaLnBrk="1" hangingPunct="1">
              <a:buFont typeface="Wingdings" pitchFamily="2" charset="2"/>
              <a:buNone/>
              <a:defRPr/>
            </a:pPr>
            <a:endParaRPr lang="en-GB" altLang="en-US" sz="2800" b="1" dirty="0" smtClean="0"/>
          </a:p>
        </p:txBody>
      </p:sp>
      <p:sp>
        <p:nvSpPr>
          <p:cNvPr id="20485"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0486"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404813" y="1965325"/>
            <a:ext cx="8229600" cy="4495800"/>
            <a:chOff x="240" y="1248"/>
            <a:chExt cx="5232" cy="2832"/>
          </a:xfrm>
        </p:grpSpPr>
        <p:sp>
          <p:nvSpPr>
            <p:cNvPr id="21511" name="AutoShape 16"/>
            <p:cNvSpPr>
              <a:spLocks noChangeArrowheads="1"/>
            </p:cNvSpPr>
            <p:nvPr/>
          </p:nvSpPr>
          <p:spPr bwMode="auto">
            <a:xfrm>
              <a:off x="3360" y="1248"/>
              <a:ext cx="2112" cy="2832"/>
            </a:xfrm>
            <a:prstGeom prst="roundRect">
              <a:avLst>
                <a:gd name="adj" fmla="val 16667"/>
              </a:avLst>
            </a:prstGeom>
            <a:solidFill>
              <a:srgbClr val="DCF0F2"/>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lgn="ctr">
                <a:spcBef>
                  <a:spcPct val="0"/>
                </a:spcBef>
                <a:spcAft>
                  <a:spcPct val="0"/>
                </a:spcAft>
                <a:buClrTx/>
                <a:buSzTx/>
                <a:buFontTx/>
                <a:buNone/>
              </a:pPr>
              <a:r>
                <a:rPr lang="en-US" altLang="en-US" sz="2400">
                  <a:solidFill>
                    <a:schemeClr val="tx2"/>
                  </a:solidFill>
                  <a:latin typeface="Times" charset="0"/>
                </a:rPr>
                <a:t> </a:t>
              </a:r>
            </a:p>
          </p:txBody>
        </p:sp>
        <p:sp>
          <p:nvSpPr>
            <p:cNvPr id="21512" name="Rectangle 17"/>
            <p:cNvSpPr>
              <a:spLocks noChangeArrowheads="1"/>
            </p:cNvSpPr>
            <p:nvPr/>
          </p:nvSpPr>
          <p:spPr bwMode="auto">
            <a:xfrm>
              <a:off x="240" y="1248"/>
              <a:ext cx="3696" cy="2832"/>
            </a:xfrm>
            <a:prstGeom prst="rect">
              <a:avLst/>
            </a:prstGeom>
            <a:solidFill>
              <a:srgbClr val="DCF0F2"/>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grpSp>
      <p:sp>
        <p:nvSpPr>
          <p:cNvPr id="21507" name="Rectangle 13"/>
          <p:cNvSpPr>
            <a:spLocks noGrp="1" noChangeArrowheads="1"/>
          </p:cNvSpPr>
          <p:nvPr>
            <p:ph type="title"/>
          </p:nvPr>
        </p:nvSpPr>
        <p:spPr/>
        <p:txBody>
          <a:bodyPr/>
          <a:lstStyle/>
          <a:p>
            <a:pPr eaLnBrk="1" hangingPunct="1"/>
            <a:r>
              <a:rPr lang="en-US" altLang="en-US" smtClean="0"/>
              <a:t>Better English and Literacy</a:t>
            </a:r>
          </a:p>
        </p:txBody>
      </p:sp>
      <p:sp>
        <p:nvSpPr>
          <p:cNvPr id="21508" name="Rectangle 14"/>
          <p:cNvSpPr>
            <a:spLocks noGrp="1" noChangeArrowheads="1"/>
          </p:cNvSpPr>
          <p:nvPr>
            <p:ph type="body" idx="1"/>
          </p:nvPr>
        </p:nvSpPr>
        <p:spPr>
          <a:xfrm>
            <a:off x="755650" y="2205038"/>
            <a:ext cx="7315200" cy="4098925"/>
          </a:xfrm>
        </p:spPr>
        <p:txBody>
          <a:bodyPr>
            <a:normAutofit lnSpcReduction="10000"/>
          </a:bodyPr>
          <a:lstStyle/>
          <a:p>
            <a:pPr marL="0" indent="0">
              <a:buFont typeface="Wingdings" pitchFamily="2" charset="2"/>
              <a:buNone/>
            </a:pPr>
            <a:r>
              <a:rPr lang="en-GB" altLang="en-US" sz="2800" b="1" smtClean="0"/>
              <a:t>The Gold Standard</a:t>
            </a:r>
          </a:p>
          <a:p>
            <a:pPr marL="0" indent="0">
              <a:buFont typeface="Wingdings" pitchFamily="2" charset="2"/>
              <a:buNone/>
            </a:pPr>
            <a:r>
              <a:rPr lang="en-GB" altLang="en-US" sz="2800" smtClean="0"/>
              <a:t>Teachers demonstrate high standards in their own use of language.</a:t>
            </a:r>
          </a:p>
          <a:p>
            <a:pPr marL="0" indent="0">
              <a:buFont typeface="Wingdings" pitchFamily="2" charset="2"/>
              <a:buNone/>
            </a:pPr>
            <a:r>
              <a:rPr lang="en-GB" altLang="en-US" sz="2800" smtClean="0"/>
              <a:t>They model the processes of reading and writing powerfully to help pupils make real progress in their own work. </a:t>
            </a:r>
          </a:p>
          <a:p>
            <a:pPr marL="0" indent="0">
              <a:buFont typeface="Wingdings" pitchFamily="2" charset="2"/>
              <a:buNone/>
            </a:pPr>
            <a:endParaRPr lang="en-GB" altLang="en-US" sz="2800" smtClean="0"/>
          </a:p>
          <a:p>
            <a:pPr marL="0" indent="0">
              <a:buFont typeface="Wingdings" pitchFamily="2" charset="2"/>
              <a:buNone/>
            </a:pPr>
            <a:r>
              <a:rPr lang="en-GB" altLang="en-US" smtClean="0"/>
              <a:t>English subject inspection: a mark of outstanding teaching </a:t>
            </a:r>
          </a:p>
          <a:p>
            <a:pPr marL="0" indent="0" eaLnBrk="1" hangingPunct="1">
              <a:buFont typeface="Wingdings" pitchFamily="2" charset="2"/>
              <a:buNone/>
            </a:pPr>
            <a:endParaRPr lang="en-GB" altLang="en-US" sz="2800" b="1" smtClean="0"/>
          </a:p>
        </p:txBody>
      </p:sp>
      <p:sp>
        <p:nvSpPr>
          <p:cNvPr id="21509" name="Footer Placeholder 1"/>
          <p:cNvSpPr>
            <a:spLocks noGrp="1"/>
          </p:cNvSpPr>
          <p:nvPr>
            <p:ph type="ftr" sz="quarter" idx="10"/>
          </p:nvPr>
        </p:nvSpPr>
        <p:spPr>
          <a:noFill/>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Tx/>
              <a:buSzTx/>
              <a:buFontTx/>
              <a:buNone/>
            </a:pPr>
            <a:r>
              <a:rPr lang="en-GB" altLang="en-US" sz="1100" smtClean="0"/>
              <a:t>Writing - LATE P Metham HMI 10.5.2014</a:t>
            </a:r>
            <a:endParaRPr lang="en-US" altLang="en-US" sz="1100" smtClean="0"/>
          </a:p>
        </p:txBody>
      </p:sp>
      <p:sp>
        <p:nvSpPr>
          <p:cNvPr id="21510" name="Oval 1"/>
          <p:cNvSpPr>
            <a:spLocks noChangeArrowheads="1"/>
          </p:cNvSpPr>
          <p:nvPr/>
        </p:nvSpPr>
        <p:spPr bwMode="auto">
          <a:xfrm>
            <a:off x="7308850" y="3573463"/>
            <a:ext cx="914400" cy="91440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Aft>
                <a:spcPct val="30000"/>
              </a:spcAft>
              <a:buClr>
                <a:srgbClr val="1D9CAB"/>
              </a:buClr>
              <a:buSzPct val="140000"/>
              <a:buChar char="§"/>
              <a:defRPr sz="2000">
                <a:solidFill>
                  <a:schemeClr val="tx1"/>
                </a:solidFill>
                <a:latin typeface="Tahoma" pitchFamily="34" charset="0"/>
              </a:defRPr>
            </a:lvl1pPr>
            <a:lvl2pPr marL="742950" indent="-285750">
              <a:buClr>
                <a:srgbClr val="1D9CAB"/>
              </a:buClr>
              <a:buSzPct val="125000"/>
              <a:buChar char="§"/>
              <a:defRPr sz="2000">
                <a:solidFill>
                  <a:schemeClr val="tx1"/>
                </a:solidFill>
                <a:latin typeface="Tahoma" pitchFamily="34" charset="0"/>
              </a:defRPr>
            </a:lvl2pPr>
            <a:lvl3pPr marL="1143000" indent="-228600">
              <a:buClr>
                <a:srgbClr val="1D9CAB"/>
              </a:buClr>
              <a:buChar char="§"/>
              <a:defRPr sz="2000">
                <a:solidFill>
                  <a:schemeClr val="tx1"/>
                </a:solidFill>
                <a:latin typeface="Tahoma" pitchFamily="34" charset="0"/>
              </a:defRPr>
            </a:lvl3pPr>
            <a:lvl4pPr marL="1600200" indent="-228600">
              <a:buClr>
                <a:srgbClr val="1D9CAB"/>
              </a:buClr>
              <a:buChar char="§"/>
              <a:defRPr>
                <a:solidFill>
                  <a:schemeClr val="tx1"/>
                </a:solidFill>
                <a:latin typeface="Tahoma" pitchFamily="34" charset="0"/>
              </a:defRPr>
            </a:lvl4pPr>
            <a:lvl5pPr marL="2057400" indent="-228600">
              <a:buClr>
                <a:srgbClr val="1D9CAB"/>
              </a:buClr>
              <a:buChar char="§"/>
              <a:defRPr>
                <a:solidFill>
                  <a:schemeClr val="tx1"/>
                </a:solidFill>
                <a:latin typeface="Tahoma" pitchFamily="34" charset="0"/>
              </a:defRPr>
            </a:lvl5pPr>
            <a:lvl6pPr marL="25146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6pPr>
            <a:lvl7pPr marL="29718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7pPr>
            <a:lvl8pPr marL="34290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8pPr>
            <a:lvl9pPr marL="3886200" indent="-228600" eaLnBrk="0" fontAlgn="base" hangingPunct="0">
              <a:spcBef>
                <a:spcPct val="20000"/>
              </a:spcBef>
              <a:spcAft>
                <a:spcPct val="0"/>
              </a:spcAft>
              <a:buClr>
                <a:srgbClr val="1D9CAB"/>
              </a:buClr>
              <a:buFont typeface="Wingdings" pitchFamily="2" charset="2"/>
              <a:buChar char="§"/>
              <a:defRPr>
                <a:solidFill>
                  <a:schemeClr val="tx1"/>
                </a:solidFill>
                <a:latin typeface="Tahoma" pitchFamily="34" charset="0"/>
              </a:defRPr>
            </a:lvl9pPr>
          </a:lstStyle>
          <a:p>
            <a:pPr>
              <a:spcAft>
                <a:spcPct val="0"/>
              </a:spcAft>
              <a:buClr>
                <a:srgbClr val="7AC6E8"/>
              </a:buClr>
              <a:buSzTx/>
              <a:buFont typeface="Wingdings" pitchFamily="2" charset="2"/>
              <a:buChar char="n"/>
            </a:pPr>
            <a:endParaRPr lang="en-GB" altLang="en-US" sz="19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teachers say?</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Katherine, NWP </a:t>
            </a:r>
            <a:r>
              <a:rPr lang="en-GB" b="1" dirty="0" err="1" smtClean="0"/>
              <a:t>Whodunnit</a:t>
            </a:r>
            <a:r>
              <a:rPr lang="en-GB" b="1" dirty="0" smtClean="0"/>
              <a:t> 2013-2014</a:t>
            </a:r>
            <a:r>
              <a:rPr lang="en-GB" dirty="0" smtClean="0"/>
              <a:t/>
            </a:r>
            <a:br>
              <a:rPr lang="en-GB" dirty="0" smtClean="0"/>
            </a:br>
            <a:r>
              <a:rPr lang="en-GB" dirty="0" smtClean="0"/>
              <a:t/>
            </a:r>
            <a:br>
              <a:rPr lang="en-GB" dirty="0" smtClean="0"/>
            </a:br>
            <a:r>
              <a:rPr lang="en-GB" dirty="0" smtClean="0"/>
              <a:t>“You have to be totally on board .. they're still surprised that I write with them. They're intrigued. They don't see people writing - although they see the product... </a:t>
            </a:r>
            <a:r>
              <a:rPr lang="en-GB" b="1" dirty="0" smtClean="0"/>
              <a:t>they're liberated by not being daunted by it</a:t>
            </a:r>
            <a:r>
              <a:rPr lang="en-GB" dirty="0" smtClean="0"/>
              <a:t>. I don't find the blank page so scary now and I write more outside the group - more than I have for 20 years." </a:t>
            </a:r>
            <a:br>
              <a:rPr lang="en-GB" dirty="0" smtClean="0"/>
            </a:br>
            <a:r>
              <a:rPr lang="en-GB" dirty="0" smtClean="0"/>
              <a:t/>
            </a:r>
            <a:br>
              <a:rPr lang="en-GB" dirty="0" smtClean="0"/>
            </a:br>
            <a:r>
              <a:rPr lang="en-GB" b="1" dirty="0" smtClean="0"/>
              <a:t>Lindsey, NWP </a:t>
            </a:r>
            <a:r>
              <a:rPr lang="en-GB" b="1" dirty="0" err="1" smtClean="0"/>
              <a:t>Whodunnit</a:t>
            </a:r>
            <a:r>
              <a:rPr lang="en-GB" b="1" dirty="0" smtClean="0"/>
              <a:t> 2013-2014 </a:t>
            </a:r>
            <a:r>
              <a:rPr lang="en-GB" dirty="0" smtClean="0"/>
              <a:t/>
            </a:r>
            <a:br>
              <a:rPr lang="en-GB" dirty="0" smtClean="0"/>
            </a:br>
            <a:r>
              <a:rPr lang="en-GB" dirty="0" smtClean="0"/>
              <a:t/>
            </a:r>
            <a:br>
              <a:rPr lang="en-GB" dirty="0" smtClean="0"/>
            </a:br>
            <a:r>
              <a:rPr lang="en-GB" dirty="0" smtClean="0"/>
              <a:t>"</a:t>
            </a:r>
            <a:r>
              <a:rPr lang="en-GB" b="1" dirty="0" smtClean="0"/>
              <a:t>It really reconnects you to your subject </a:t>
            </a:r>
            <a:r>
              <a:rPr lang="en-GB" dirty="0" smtClean="0"/>
              <a:t>- it is vital to be connected - you're trying to get kids to love what you already love... I shared my own writing - I had enthusiasm from what I'd found exciting ... I got creative writing from this boy who'd never liked writing before."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GB"/>
              <a:t>50 years research on writing: what have we learnt?</a:t>
            </a:r>
          </a:p>
        </p:txBody>
      </p:sp>
      <p:sp>
        <p:nvSpPr>
          <p:cNvPr id="74755" name="Rectangle 3"/>
          <p:cNvSpPr>
            <a:spLocks noGrp="1" noChangeArrowheads="1"/>
          </p:cNvSpPr>
          <p:nvPr>
            <p:ph type="body" idx="1"/>
          </p:nvPr>
        </p:nvSpPr>
        <p:spPr/>
        <p:txBody>
          <a:bodyPr/>
          <a:lstStyle/>
          <a:p>
            <a:pPr>
              <a:lnSpc>
                <a:spcPct val="80000"/>
              </a:lnSpc>
            </a:pPr>
            <a:r>
              <a:rPr lang="en-GB" sz="2800" b="1" dirty="0"/>
              <a:t>When students attend to improving content and purpose, discussing details and feelings, writing improves more than when they attend to the forms and structures.</a:t>
            </a:r>
            <a:r>
              <a:rPr lang="en-GB" sz="2800" dirty="0"/>
              <a:t> </a:t>
            </a:r>
          </a:p>
          <a:p>
            <a:pPr>
              <a:lnSpc>
                <a:spcPct val="80000"/>
              </a:lnSpc>
              <a:buFontTx/>
              <a:buNone/>
            </a:pPr>
            <a:r>
              <a:rPr lang="en-GB" sz="2800" dirty="0"/>
              <a:t>(George Hillocks, Chicago)</a:t>
            </a:r>
          </a:p>
          <a:p>
            <a:pPr>
              <a:lnSpc>
                <a:spcPct val="80000"/>
              </a:lnSpc>
            </a:pPr>
            <a:r>
              <a:rPr lang="en-GB" sz="2800" b="1" dirty="0"/>
              <a:t>To grow, young writers need a teacher who cares about what they want to say, and low stakes writing opportunities in which they can invest emotionally.</a:t>
            </a:r>
            <a:r>
              <a:rPr lang="en-GB" sz="2800" dirty="0"/>
              <a:t> </a:t>
            </a:r>
          </a:p>
          <a:p>
            <a:pPr>
              <a:lnSpc>
                <a:spcPct val="80000"/>
              </a:lnSpc>
              <a:buFontTx/>
              <a:buNone/>
            </a:pPr>
            <a:r>
              <a:rPr lang="en-GB" sz="2800" dirty="0"/>
              <a:t>(Peter Elbow, Massachusetts) </a:t>
            </a:r>
          </a:p>
          <a:p>
            <a:pPr>
              <a:lnSpc>
                <a:spcPct val="80000"/>
              </a:lnSpc>
              <a:buFontTx/>
              <a:buNone/>
            </a:pPr>
            <a:r>
              <a:rPr lang="en-GB" sz="2800" dirty="0"/>
              <a:t> </a:t>
            </a:r>
            <a:r>
              <a:rPr lang="en-GB" sz="2800" b="1" dirty="0" err="1"/>
              <a:t>Youtube</a:t>
            </a:r>
            <a:r>
              <a:rPr lang="en-GB" sz="2800" b="1" dirty="0"/>
              <a:t> nwp.org.us conversation 2008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join a teachers’ writing group?</a:t>
            </a:r>
            <a:endParaRPr lang="en-GB" dirty="0"/>
          </a:p>
        </p:txBody>
      </p:sp>
      <p:sp>
        <p:nvSpPr>
          <p:cNvPr id="3" name="Content Placeholder 2"/>
          <p:cNvSpPr>
            <a:spLocks noGrp="1"/>
          </p:cNvSpPr>
          <p:nvPr>
            <p:ph idx="1"/>
          </p:nvPr>
        </p:nvSpPr>
        <p:spPr/>
        <p:txBody>
          <a:bodyPr/>
          <a:lstStyle/>
          <a:p>
            <a:r>
              <a:rPr lang="en-GB" dirty="0" smtClean="0"/>
              <a:t>‘Inhabit your life more fully’ – use your creative energy</a:t>
            </a:r>
          </a:p>
          <a:p>
            <a:r>
              <a:rPr lang="en-GB" dirty="0" smtClean="0"/>
              <a:t>Discover your personal and professional voice</a:t>
            </a:r>
          </a:p>
          <a:p>
            <a:r>
              <a:rPr lang="en-GB" dirty="0" smtClean="0"/>
              <a:t>Gather evidence with others and strengthen your professional identity and confidence </a:t>
            </a:r>
          </a:p>
          <a:p>
            <a:r>
              <a:rPr lang="en-GB" dirty="0" smtClean="0"/>
              <a:t>Adapt the writing process in your classroom</a:t>
            </a:r>
          </a:p>
          <a:p>
            <a:r>
              <a:rPr lang="en-GB" dirty="0" smtClean="0"/>
              <a:t>Engage more pupils with writing as independent and expert writers &amp; responders</a:t>
            </a:r>
          </a:p>
          <a:p>
            <a:endParaRPr lang="en-GB" dirty="0" smtClean="0"/>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8229600" cy="2434282"/>
          </a:xfrm>
        </p:spPr>
        <p:txBody>
          <a:bodyPr>
            <a:normAutofit fontScale="90000"/>
          </a:bodyPr>
          <a:lstStyle/>
          <a:p>
            <a:r>
              <a:rPr lang="en-US" b="1" dirty="0" smtClean="0"/>
              <a:t/>
            </a:r>
            <a:br>
              <a:rPr lang="en-US" b="1" dirty="0" smtClean="0"/>
            </a:br>
            <a:r>
              <a:rPr lang="en-US" b="1" dirty="0" smtClean="0"/>
              <a:t>Thank you.</a:t>
            </a:r>
            <a:r>
              <a:rPr lang="en-US" dirty="0" smtClean="0"/>
              <a:t/>
            </a:r>
            <a:br>
              <a:rPr lang="en-US" dirty="0" smtClean="0"/>
            </a:br>
            <a:r>
              <a:rPr lang="en-US" sz="3600" dirty="0" smtClean="0"/>
              <a:t>Now, please, for your own sake and the sake of your children, join or start a writing group. We will support you. And </a:t>
            </a:r>
            <a:r>
              <a:rPr lang="en-GB" sz="3600" dirty="0" smtClean="0"/>
              <a:t>you will be strengthening the expertise and </a:t>
            </a:r>
            <a:r>
              <a:rPr lang="en-GB" sz="3600" b="1" dirty="0" smtClean="0"/>
              <a:t>voice</a:t>
            </a:r>
            <a:r>
              <a:rPr lang="en-GB" sz="3600" dirty="0" smtClean="0"/>
              <a:t> of the profession.</a:t>
            </a:r>
            <a:r>
              <a:rPr lang="en-GB" dirty="0" smtClean="0"/>
              <a:t/>
            </a:r>
            <a:br>
              <a:rPr lang="en-GB" dirty="0" smtClean="0"/>
            </a:br>
            <a:endParaRPr lang="en-US" dirty="0"/>
          </a:p>
        </p:txBody>
      </p:sp>
      <p:sp>
        <p:nvSpPr>
          <p:cNvPr id="70659" name="Rectangle 3"/>
          <p:cNvSpPr>
            <a:spLocks noGrp="1" noChangeArrowheads="1"/>
          </p:cNvSpPr>
          <p:nvPr>
            <p:ph type="body" idx="1"/>
          </p:nvPr>
        </p:nvSpPr>
        <p:spPr>
          <a:xfrm>
            <a:off x="457200" y="2780928"/>
            <a:ext cx="8229600" cy="3345235"/>
          </a:xfrm>
        </p:spPr>
        <p:txBody>
          <a:bodyPr/>
          <a:lstStyle/>
          <a:p>
            <a:pPr>
              <a:buFontTx/>
              <a:buNone/>
            </a:pPr>
            <a:endParaRPr lang="en-GB" sz="4800" dirty="0"/>
          </a:p>
          <a:p>
            <a:pPr>
              <a:buFontTx/>
              <a:buNone/>
            </a:pPr>
            <a:r>
              <a:rPr lang="en-GB" sz="4000" dirty="0" smtClean="0"/>
              <a:t>nwp.org.uk</a:t>
            </a:r>
            <a:endParaRPr lang="en-GB" sz="4000" dirty="0"/>
          </a:p>
          <a:p>
            <a:pPr>
              <a:buFontTx/>
              <a:buNone/>
            </a:pPr>
            <a:r>
              <a:rPr lang="en-GB" sz="4000" dirty="0"/>
              <a:t>jeni.smith@uea.ac.uk</a:t>
            </a:r>
          </a:p>
          <a:p>
            <a:pPr>
              <a:buFontTx/>
              <a:buNone/>
            </a:pPr>
            <a:r>
              <a:rPr lang="en-GB" sz="4000" dirty="0"/>
              <a:t>simonjohnwrigley@gmail.com</a:t>
            </a:r>
          </a:p>
          <a:p>
            <a:pPr>
              <a:buFontTx/>
              <a:buNone/>
            </a:pPr>
            <a:endParaRPr lang="en-GB" dirty="0"/>
          </a:p>
          <a:p>
            <a:pPr>
              <a:buFontTx/>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GB" dirty="0" smtClean="0"/>
              <a:t>What’s wrong with the tests?</a:t>
            </a:r>
            <a:br>
              <a:rPr lang="en-GB" dirty="0" smtClean="0"/>
            </a:br>
            <a:r>
              <a:rPr lang="en-GB" dirty="0" smtClean="0"/>
              <a:t>(The atomisation of process)</a:t>
            </a:r>
            <a:endParaRPr lang="en-GB" dirty="0"/>
          </a:p>
        </p:txBody>
      </p:sp>
      <p:sp>
        <p:nvSpPr>
          <p:cNvPr id="77827" name="Rectangle 3"/>
          <p:cNvSpPr>
            <a:spLocks noGrp="1" noChangeArrowheads="1"/>
          </p:cNvSpPr>
          <p:nvPr>
            <p:ph type="body" idx="1"/>
          </p:nvPr>
        </p:nvSpPr>
        <p:spPr/>
        <p:txBody>
          <a:bodyPr/>
          <a:lstStyle/>
          <a:p>
            <a:pPr>
              <a:buFontTx/>
              <a:buNone/>
            </a:pPr>
            <a:r>
              <a:rPr lang="en-GB" sz="2800" i="1" dirty="0"/>
              <a:t>Mark scheme for 2013 KS2 Level 6 writing test:</a:t>
            </a:r>
          </a:p>
          <a:p>
            <a:r>
              <a:rPr lang="en-GB" dirty="0"/>
              <a:t>‘</a:t>
            </a:r>
            <a:r>
              <a:rPr lang="en-GB" b="1" dirty="0"/>
              <a:t>AF1 – </a:t>
            </a:r>
            <a:r>
              <a:rPr lang="en-GB" b="1" u="sng" dirty="0"/>
              <a:t>write </a:t>
            </a:r>
            <a:r>
              <a:rPr lang="en-GB" b="1" u="sng" dirty="0" smtClean="0"/>
              <a:t>imaginative </a:t>
            </a:r>
            <a:r>
              <a:rPr lang="en-GB" b="1" u="sng" dirty="0"/>
              <a:t>and thoughtful texts</a:t>
            </a:r>
            <a:r>
              <a:rPr lang="en-GB" u="sng" dirty="0"/>
              <a:t> </a:t>
            </a:r>
            <a:r>
              <a:rPr lang="en-GB" u="sng" dirty="0" smtClean="0"/>
              <a:t>no longer constitutes part of the mark scheme </a:t>
            </a:r>
            <a:r>
              <a:rPr lang="en-GB" dirty="0" smtClean="0"/>
              <a:t>as </a:t>
            </a:r>
            <a:r>
              <a:rPr lang="en-GB" dirty="0"/>
              <a:t>the task’s focus is on grammar, punctuation, vocabulary and </a:t>
            </a:r>
            <a:r>
              <a:rPr lang="en-GB" dirty="0" err="1"/>
              <a:t>appropriacy</a:t>
            </a:r>
            <a:r>
              <a:rPr lang="en-GB" dirty="0"/>
              <a:t>. AF1 will be assessed by teacher assessment of pupils’ compositional writing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5" y="1844824"/>
            <a:ext cx="8219256" cy="1872208"/>
          </a:xfrm>
        </p:spPr>
        <p:txBody>
          <a:bodyPr>
            <a:normAutofit/>
          </a:bodyPr>
          <a:lstStyle/>
          <a:p>
            <a:r>
              <a:rPr lang="en-GB" dirty="0" smtClean="0"/>
              <a:t>“Accountability is what’s left when responsibility is taken away.”</a:t>
            </a:r>
            <a:endParaRPr lang="en-GB" dirty="0"/>
          </a:p>
        </p:txBody>
      </p:sp>
      <p:sp>
        <p:nvSpPr>
          <p:cNvPr id="4" name="Content Placeholder 3"/>
          <p:cNvSpPr>
            <a:spLocks noGrp="1"/>
          </p:cNvSpPr>
          <p:nvPr>
            <p:ph idx="1"/>
          </p:nvPr>
        </p:nvSpPr>
        <p:spPr>
          <a:xfrm>
            <a:off x="457200" y="4509120"/>
            <a:ext cx="8229600" cy="1617043"/>
          </a:xfrm>
        </p:spPr>
        <p:txBody>
          <a:bodyPr/>
          <a:lstStyle/>
          <a:p>
            <a:r>
              <a:rPr lang="en-GB" dirty="0" err="1" smtClean="0"/>
              <a:t>Pasi</a:t>
            </a:r>
            <a:r>
              <a:rPr lang="en-GB" dirty="0" smtClean="0"/>
              <a:t> </a:t>
            </a:r>
            <a:r>
              <a:rPr lang="en-GB" dirty="0" err="1" smtClean="0"/>
              <a:t>Sahlberg</a:t>
            </a:r>
            <a:r>
              <a:rPr lang="en-GB" dirty="0" smtClean="0"/>
              <a:t>, Finnish Education Director 2013</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1143000"/>
          </a:xfrm>
        </p:spPr>
        <p:txBody>
          <a:bodyPr/>
          <a:lstStyle/>
          <a:p>
            <a:r>
              <a:rPr lang="en-GB" sz="4000" b="1"/>
              <a:t>Authors, authority and authenticity</a:t>
            </a:r>
          </a:p>
        </p:txBody>
      </p:sp>
      <p:sp>
        <p:nvSpPr>
          <p:cNvPr id="11267" name="Rectangle 3"/>
          <p:cNvSpPr>
            <a:spLocks noGrp="1" noChangeArrowheads="1"/>
          </p:cNvSpPr>
          <p:nvPr>
            <p:ph type="body" idx="1"/>
          </p:nvPr>
        </p:nvSpPr>
        <p:spPr/>
        <p:txBody>
          <a:bodyPr/>
          <a:lstStyle/>
          <a:p>
            <a:r>
              <a:rPr lang="en-GB" sz="2800"/>
              <a:t>‘</a:t>
            </a:r>
            <a:r>
              <a:rPr lang="en-GB" sz="2800" b="1"/>
              <a:t>If you limp around long enough in someone else’s language, you may eventually learn to walk in it.’</a:t>
            </a:r>
            <a:r>
              <a:rPr lang="en-GB" sz="2800"/>
              <a:t> </a:t>
            </a:r>
          </a:p>
          <a:p>
            <a:pPr>
              <a:buFontTx/>
              <a:buNone/>
            </a:pPr>
            <a:r>
              <a:rPr lang="en-GB" sz="2400"/>
              <a:t>James Britton 1982</a:t>
            </a:r>
          </a:p>
          <a:p>
            <a:endParaRPr lang="en-GB" sz="2800"/>
          </a:p>
          <a:p>
            <a:r>
              <a:rPr lang="en-GB" sz="2800" b="1"/>
              <a:t>‘Classrooms would be transformed if pupils wrote what they wanted to write, rather than what their teachers told them to write.’</a:t>
            </a:r>
          </a:p>
          <a:p>
            <a:pPr>
              <a:buFontTx/>
              <a:buNone/>
            </a:pPr>
            <a:r>
              <a:rPr lang="en-GB" sz="2400"/>
              <a:t>Harold Rosen 1969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NWP and </a:t>
            </a:r>
            <a:r>
              <a:rPr lang="en-GB" b="1"/>
              <a:t>nwp</a:t>
            </a:r>
          </a:p>
        </p:txBody>
      </p:sp>
      <p:sp>
        <p:nvSpPr>
          <p:cNvPr id="4099" name="Rectangle 3"/>
          <p:cNvSpPr>
            <a:spLocks noGrp="1" noChangeArrowheads="1"/>
          </p:cNvSpPr>
          <p:nvPr>
            <p:ph type="body" idx="1"/>
          </p:nvPr>
        </p:nvSpPr>
        <p:spPr/>
        <p:txBody>
          <a:bodyPr/>
          <a:lstStyle/>
          <a:p>
            <a:r>
              <a:rPr lang="en-GB" dirty="0"/>
              <a:t>How are we presenting the task of writing to children? How has writing been defined by the way in which we evaluate it? …NWP 1990</a:t>
            </a:r>
          </a:p>
          <a:p>
            <a:endParaRPr lang="en-GB" dirty="0"/>
          </a:p>
          <a:p>
            <a:r>
              <a:rPr lang="en-GB" dirty="0"/>
              <a:t>What happens if we look for that which is </a:t>
            </a:r>
            <a:r>
              <a:rPr lang="en-GB" b="1" dirty="0" smtClean="0"/>
              <a:t>authentic</a:t>
            </a:r>
            <a:r>
              <a:rPr lang="en-GB" dirty="0" smtClean="0"/>
              <a:t> &amp; </a:t>
            </a:r>
            <a:r>
              <a:rPr lang="en-GB" b="1" dirty="0" smtClean="0"/>
              <a:t>distinctive</a:t>
            </a:r>
            <a:r>
              <a:rPr lang="en-GB" dirty="0" smtClean="0"/>
              <a:t> </a:t>
            </a:r>
            <a:r>
              <a:rPr lang="en-GB" dirty="0"/>
              <a:t>in writing, rather than that which conforms to standards? …</a:t>
            </a:r>
            <a:r>
              <a:rPr lang="en-GB" b="1" dirty="0" err="1"/>
              <a:t>nwp</a:t>
            </a:r>
            <a:r>
              <a:rPr lang="en-GB" dirty="0"/>
              <a:t> 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457200" y="333375"/>
            <a:ext cx="4038600" cy="5792788"/>
          </a:xfrm>
        </p:spPr>
        <p:txBody>
          <a:bodyPr/>
          <a:lstStyle/>
          <a:p>
            <a:pPr marL="533400" indent="-533400"/>
            <a:r>
              <a:rPr lang="en-GB" sz="2400"/>
              <a:t>			</a:t>
            </a:r>
          </a:p>
          <a:p>
            <a:pPr marL="533400" indent="-533400"/>
            <a:endParaRPr lang="en-GB" sz="2400"/>
          </a:p>
        </p:txBody>
      </p:sp>
      <p:sp>
        <p:nvSpPr>
          <p:cNvPr id="14339" name="Rectangle 3"/>
          <p:cNvSpPr>
            <a:spLocks noGrp="1" noChangeArrowheads="1"/>
          </p:cNvSpPr>
          <p:nvPr>
            <p:ph type="body" sz="half" idx="2"/>
          </p:nvPr>
        </p:nvSpPr>
        <p:spPr>
          <a:xfrm>
            <a:off x="4787900" y="404813"/>
            <a:ext cx="4038600" cy="5721350"/>
          </a:xfrm>
        </p:spPr>
        <p:txBody>
          <a:bodyPr/>
          <a:lstStyle/>
          <a:p>
            <a:pPr marL="533400" indent="-533400">
              <a:buFontTx/>
              <a:buNone/>
            </a:pPr>
            <a:r>
              <a:rPr lang="en-GB" b="1" dirty="0"/>
              <a:t>	</a:t>
            </a:r>
            <a:r>
              <a:rPr lang="en-GB" sz="4000" b="1" dirty="0"/>
              <a:t>‘Teachers of writing should write.’</a:t>
            </a:r>
          </a:p>
          <a:p>
            <a:pPr marL="533400" indent="-533400">
              <a:buFontTx/>
              <a:buNone/>
            </a:pPr>
            <a:endParaRPr lang="en-GB" sz="4000" dirty="0"/>
          </a:p>
          <a:p>
            <a:pPr marL="533400" indent="-533400">
              <a:buFontTx/>
              <a:buNone/>
            </a:pPr>
            <a:r>
              <a:rPr lang="en-GB" sz="2400" dirty="0"/>
              <a:t>	Richard Andrews 2008 	</a:t>
            </a:r>
          </a:p>
          <a:p>
            <a:pPr marL="533400" indent="-533400">
              <a:buFontTx/>
              <a:buNone/>
            </a:pPr>
            <a:endParaRPr lang="en-GB" sz="2400" dirty="0"/>
          </a:p>
          <a:p>
            <a:pPr marL="533400" indent="-533400">
              <a:buFontTx/>
              <a:buNone/>
            </a:pPr>
            <a:endParaRPr lang="en-GB" sz="2400" dirty="0"/>
          </a:p>
          <a:p>
            <a:pPr marL="533400" indent="-533400">
              <a:buFontTx/>
              <a:buNone/>
            </a:pPr>
            <a:r>
              <a:rPr lang="en-GB" sz="2400" dirty="0" smtClean="0"/>
              <a:t>	</a:t>
            </a:r>
            <a:r>
              <a:rPr lang="en-GB" sz="2400" i="1" dirty="0" smtClean="0"/>
              <a:t>Is this an indulgence?</a:t>
            </a:r>
            <a:endParaRPr lang="en-GB" sz="2400" i="1" dirty="0"/>
          </a:p>
          <a:p>
            <a:pPr marL="533400" indent="-533400">
              <a:buFontTx/>
              <a:buNone/>
            </a:pPr>
            <a:endParaRPr lang="en-GB" sz="2400" dirty="0"/>
          </a:p>
          <a:p>
            <a:pPr marL="533400" indent="-533400">
              <a:buFontTx/>
              <a:buNone/>
            </a:pPr>
            <a:r>
              <a:rPr lang="en-GB" sz="2400" dirty="0"/>
              <a:t>	EE (TAW)</a:t>
            </a:r>
          </a:p>
        </p:txBody>
      </p:sp>
      <p:pic>
        <p:nvPicPr>
          <p:cNvPr id="14340" name="emma teachers shd write.wav">
            <a:hlinkClick r:id="" action="ppaction://media"/>
          </p:cNvPr>
          <p:cNvPicPr>
            <a:picLocks noRot="1" noChangeAspect="1" noChangeArrowheads="1"/>
          </p:cNvPicPr>
          <p:nvPr>
            <a:audioFile r:link="rId1"/>
          </p:nvPr>
        </p:nvPicPr>
        <p:blipFill>
          <a:blip r:embed="rId4" cstate="print"/>
          <a:srcRect/>
          <a:stretch>
            <a:fillRect/>
          </a:stretch>
        </p:blipFill>
        <p:spPr bwMode="auto">
          <a:xfrm>
            <a:off x="7524750" y="5462588"/>
            <a:ext cx="431800" cy="431800"/>
          </a:xfrm>
          <a:prstGeom prst="rect">
            <a:avLst/>
          </a:prstGeom>
          <a:noFill/>
        </p:spPr>
      </p:pic>
      <p:pic>
        <p:nvPicPr>
          <p:cNvPr id="14341" name="Picture 5" descr="Richard Andrews"/>
          <p:cNvPicPr>
            <a:picLocks noChangeAspect="1" noChangeArrowheads="1"/>
          </p:cNvPicPr>
          <p:nvPr/>
        </p:nvPicPr>
        <p:blipFill>
          <a:blip r:embed="rId5" cstate="print"/>
          <a:srcRect l="5325" t="12549" r="57474" b="21013"/>
          <a:stretch>
            <a:fillRect/>
          </a:stretch>
        </p:blipFill>
        <p:spPr bwMode="auto">
          <a:xfrm>
            <a:off x="0" y="0"/>
            <a:ext cx="4535488" cy="6480175"/>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90" fill="hold"/>
                                        <p:tgtEl>
                                          <p:spTgt spid="14340"/>
                                        </p:tgtEl>
                                      </p:cBhvr>
                                    </p:cmd>
                                  </p:childTnLst>
                                </p:cTn>
                              </p:par>
                            </p:childTnLst>
                          </p:cTn>
                        </p:par>
                      </p:childTnLst>
                    </p:cTn>
                  </p:par>
                </p:childTnLst>
              </p:cTn>
              <p:nextCondLst>
                <p:cond evt="onClick" delay="0">
                  <p:tgtEl>
                    <p:spTgt spid="1434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What’s new in 2014?</a:t>
            </a:r>
            <a:endParaRPr lang="en-GB" dirty="0"/>
          </a:p>
        </p:txBody>
      </p:sp>
      <p:sp>
        <p:nvSpPr>
          <p:cNvPr id="3" name="Content Placeholder 2"/>
          <p:cNvSpPr>
            <a:spLocks noGrp="1"/>
          </p:cNvSpPr>
          <p:nvPr>
            <p:ph idx="1"/>
          </p:nvPr>
        </p:nvSpPr>
        <p:spPr/>
        <p:txBody>
          <a:bodyPr/>
          <a:lstStyle/>
          <a:p>
            <a:r>
              <a:rPr lang="en-GB" dirty="0" err="1" smtClean="0"/>
              <a:t>Ofsted’s</a:t>
            </a:r>
            <a:r>
              <a:rPr lang="en-GB" dirty="0" smtClean="0"/>
              <a:t> 2013 school report calls for greater creativity and independence</a:t>
            </a:r>
          </a:p>
          <a:p>
            <a:r>
              <a:rPr lang="en-GB" dirty="0" smtClean="0"/>
              <a:t>Demand for AQA Creative Writing A level for 2015 exam (50 students in some schools and institutions)</a:t>
            </a:r>
          </a:p>
          <a:p>
            <a:r>
              <a:rPr lang="en-GB" dirty="0" smtClean="0"/>
              <a:t>Exponential growth in online writing</a:t>
            </a:r>
          </a:p>
          <a:p>
            <a:r>
              <a:rPr lang="en-GB" dirty="0" smtClean="0"/>
              <a:t>102 Higher Ed institutions offer degree in CA whatuni.com (compared to 3 in 1973?)</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954</Words>
  <Application>Microsoft Office PowerPoint</Application>
  <PresentationFormat>On-screen Show (4:3)</PresentationFormat>
  <Paragraphs>134</Paragraphs>
  <Slides>31</Slides>
  <Notes>5</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 Our Own Hands Why teachers of writing should write</vt:lpstr>
      <vt:lpstr>Writing: verbal substantive 1 or 2?</vt:lpstr>
      <vt:lpstr>50 years research on writing: what have we learnt?</vt:lpstr>
      <vt:lpstr>What’s wrong with the tests? (The atomisation of process)</vt:lpstr>
      <vt:lpstr>“Accountability is what’s left when responsibility is taken away.”</vt:lpstr>
      <vt:lpstr>Authors, authority and authenticity</vt:lpstr>
      <vt:lpstr>NWP and nwp</vt:lpstr>
      <vt:lpstr>Slide 8</vt:lpstr>
      <vt:lpstr>What’s new in 2014?</vt:lpstr>
      <vt:lpstr>nwp.org.uk</vt:lpstr>
      <vt:lpstr>Teachers write together …</vt:lpstr>
      <vt:lpstr>…inside …</vt:lpstr>
      <vt:lpstr>… and outside.</vt:lpstr>
      <vt:lpstr>They think …</vt:lpstr>
      <vt:lpstr>Slide 15</vt:lpstr>
      <vt:lpstr>Slide 16</vt:lpstr>
      <vt:lpstr>Slide 17</vt:lpstr>
      <vt:lpstr>… and  they respond.</vt:lpstr>
      <vt:lpstr>And their pupils do the same.</vt:lpstr>
      <vt:lpstr>Slide 20</vt:lpstr>
      <vt:lpstr>Emma’s Whiteleaf writing</vt:lpstr>
      <vt:lpstr>Responses to Emma’s writing</vt:lpstr>
      <vt:lpstr>Writing Teachers: UEA</vt:lpstr>
      <vt:lpstr>Where has this got us in 5 years? </vt:lpstr>
      <vt:lpstr>NWP groups in UK 2014</vt:lpstr>
      <vt:lpstr>Is it worth it?</vt:lpstr>
      <vt:lpstr>Better English and Literacy</vt:lpstr>
      <vt:lpstr>Better English and Literacy</vt:lpstr>
      <vt:lpstr>What do teachers say?</vt:lpstr>
      <vt:lpstr>Why join a teachers’ writing group?</vt:lpstr>
      <vt:lpstr> Thank you. Now, please, for your own sake and the sake of your children, join or start a writing group. We will support you. And you will be strengthening the expertise and voice of the profession.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Our Own Hands Why teachers of writing should write</dc:title>
  <dc:creator>User</dc:creator>
  <cp:lastModifiedBy>User</cp:lastModifiedBy>
  <cp:revision>8</cp:revision>
  <dcterms:created xsi:type="dcterms:W3CDTF">2014-07-03T09:19:42Z</dcterms:created>
  <dcterms:modified xsi:type="dcterms:W3CDTF">2014-07-03T10:24:40Z</dcterms:modified>
</cp:coreProperties>
</file>