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5D617-4DA1-4037-9B72-D1FDDBCE460F}" type="datetimeFigureOut">
              <a:rPr lang="en-GB" smtClean="0"/>
              <a:pPr/>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2407F3-5552-4EAE-9AF8-1BEADF1CEBE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5D617-4DA1-4037-9B72-D1FDDBCE460F}" type="datetimeFigureOut">
              <a:rPr lang="en-GB" smtClean="0"/>
              <a:pPr/>
              <a:t>18/11/2016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407F3-5552-4EAE-9AF8-1BEADF1CEB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58218"/>
          </a:xfrm>
        </p:spPr>
        <p:txBody>
          <a:bodyPr>
            <a:normAutofit/>
          </a:bodyPr>
          <a:lstStyle/>
          <a:p>
            <a:r>
              <a:rPr lang="en-GB" sz="4000" b="1" dirty="0" smtClean="0"/>
              <a:t>Developing reflective relationships between practice and principle:</a:t>
            </a:r>
            <a:r>
              <a:rPr lang="en-GB" sz="2000" dirty="0" smtClean="0"/>
              <a:t/>
            </a:r>
            <a:br>
              <a:rPr lang="en-GB" sz="2000" dirty="0" smtClean="0"/>
            </a:br>
            <a:r>
              <a:rPr lang="en-GB" sz="2000" dirty="0" smtClean="0"/>
              <a:t>issues of agency, ownership and orientation within the teaching of writing</a:t>
            </a:r>
            <a:endParaRPr lang="en-GB" sz="2000" dirty="0"/>
          </a:p>
        </p:txBody>
      </p:sp>
      <p:sp>
        <p:nvSpPr>
          <p:cNvPr id="5" name="Content Placeholder 4"/>
          <p:cNvSpPr>
            <a:spLocks noGrp="1"/>
          </p:cNvSpPr>
          <p:nvPr>
            <p:ph sz="half" idx="1"/>
          </p:nvPr>
        </p:nvSpPr>
        <p:spPr>
          <a:xfrm>
            <a:off x="457200" y="2492896"/>
            <a:ext cx="4038600" cy="3633267"/>
          </a:xfrm>
        </p:spPr>
        <p:txBody>
          <a:bodyPr>
            <a:normAutofit fontScale="85000" lnSpcReduction="10000"/>
          </a:bodyPr>
          <a:lstStyle/>
          <a:p>
            <a:r>
              <a:rPr lang="en-GB" sz="1800" dirty="0" smtClean="0">
                <a:solidFill>
                  <a:schemeClr val="bg1"/>
                </a:solidFill>
              </a:rPr>
              <a:t>NATE ITE symposium</a:t>
            </a:r>
            <a:br>
              <a:rPr lang="en-GB" sz="1800" dirty="0" smtClean="0">
                <a:solidFill>
                  <a:schemeClr val="bg1"/>
                </a:solidFill>
              </a:rPr>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dirty="0"/>
          </a:p>
        </p:txBody>
      </p:sp>
      <p:sp>
        <p:nvSpPr>
          <p:cNvPr id="6" name="Content Placeholder 5"/>
          <p:cNvSpPr>
            <a:spLocks noGrp="1"/>
          </p:cNvSpPr>
          <p:nvPr>
            <p:ph sz="half" idx="2"/>
          </p:nvPr>
        </p:nvSpPr>
        <p:spPr>
          <a:xfrm>
            <a:off x="4067944" y="2204864"/>
            <a:ext cx="4618856" cy="4176464"/>
          </a:xfrm>
        </p:spPr>
        <p:txBody>
          <a:bodyPr>
            <a:normAutofit fontScale="85000" lnSpcReduction="10000"/>
          </a:bodyPr>
          <a:lstStyle/>
          <a:p>
            <a:pPr>
              <a:buNone/>
            </a:pPr>
            <a:endParaRPr lang="en-GB" sz="2000" b="1" i="1" dirty="0" smtClean="0"/>
          </a:p>
          <a:p>
            <a:pPr>
              <a:buNone/>
            </a:pPr>
            <a:endParaRPr lang="en-GB" sz="2000" b="1" i="1" dirty="0"/>
          </a:p>
          <a:p>
            <a:pPr>
              <a:buNone/>
            </a:pPr>
            <a:r>
              <a:rPr lang="en-GB" sz="2400" b="1" i="1" dirty="0" smtClean="0"/>
              <a:t>	</a:t>
            </a:r>
            <a:r>
              <a:rPr lang="en-GB" i="1" dirty="0" smtClean="0"/>
              <a:t>Simon Wrigley, outreach director</a:t>
            </a:r>
          </a:p>
          <a:p>
            <a:pPr>
              <a:buNone/>
            </a:pPr>
            <a:r>
              <a:rPr lang="en-GB" i="1" dirty="0" smtClean="0"/>
              <a:t>	</a:t>
            </a:r>
            <a:r>
              <a:rPr lang="en-GB" i="1" dirty="0" err="1" smtClean="0"/>
              <a:t>Jeni</a:t>
            </a:r>
            <a:r>
              <a:rPr lang="en-GB" i="1" dirty="0" smtClean="0"/>
              <a:t> Smith, research director</a:t>
            </a:r>
          </a:p>
          <a:p>
            <a:pPr>
              <a:buNone/>
            </a:pPr>
            <a:endParaRPr lang="en-GB" i="1" dirty="0" smtClean="0"/>
          </a:p>
          <a:p>
            <a:pPr>
              <a:buNone/>
            </a:pPr>
            <a:r>
              <a:rPr lang="en-GB" i="1" dirty="0"/>
              <a:t>	</a:t>
            </a:r>
            <a:r>
              <a:rPr lang="en-GB" b="1" i="1" dirty="0" smtClean="0"/>
              <a:t>National Writing Project (UK)</a:t>
            </a:r>
            <a:r>
              <a:rPr lang="en-GB" sz="2000" b="1" i="1" dirty="0" smtClean="0">
                <a:solidFill>
                  <a:schemeClr val="bg1"/>
                </a:solidFill>
              </a:rPr>
              <a:t>(UK)</a:t>
            </a:r>
          </a:p>
          <a:p>
            <a:pPr>
              <a:buNone/>
            </a:pPr>
            <a:endParaRPr lang="en-GB" sz="2000" b="1" i="1" dirty="0" smtClean="0">
              <a:solidFill>
                <a:schemeClr val="bg1"/>
              </a:solidFill>
            </a:endParaRPr>
          </a:p>
          <a:p>
            <a:pPr>
              <a:buNone/>
            </a:pPr>
            <a:r>
              <a:rPr lang="en-GB" sz="2000" dirty="0" smtClean="0"/>
              <a:t/>
            </a:r>
            <a:br>
              <a:rPr lang="en-GB" sz="2000" dirty="0" smtClean="0"/>
            </a:br>
            <a:r>
              <a:rPr lang="en-GB" dirty="0" smtClean="0"/>
              <a:t/>
            </a:r>
            <a:br>
              <a:rPr lang="en-GB" dirty="0" smtClean="0"/>
            </a:br>
            <a:r>
              <a:rPr lang="en-GB" i="1" dirty="0" smtClean="0"/>
              <a:t>NATE ITE symposium</a:t>
            </a:r>
            <a:br>
              <a:rPr lang="en-GB" i="1" dirty="0" smtClean="0"/>
            </a:br>
            <a:r>
              <a:rPr lang="en-GB" i="1" dirty="0" smtClean="0"/>
              <a:t>British Library 17.11.2016</a:t>
            </a:r>
            <a:r>
              <a:rPr lang="en-GB" dirty="0" smtClean="0"/>
              <a:t/>
            </a:r>
            <a:br>
              <a:rPr lang="en-GB" dirty="0" smtClean="0"/>
            </a:br>
            <a:endParaRPr lang="en-GB" dirty="0"/>
          </a:p>
        </p:txBody>
      </p:sp>
      <p:pic>
        <p:nvPicPr>
          <p:cNvPr id="1026" name="Picture 2" descr="C:\Users\User\Desktop\New NWP pix\3893435.png"/>
          <p:cNvPicPr>
            <a:picLocks noChangeAspect="1" noChangeArrowheads="1"/>
          </p:cNvPicPr>
          <p:nvPr/>
        </p:nvPicPr>
        <p:blipFill>
          <a:blip r:embed="rId2" cstate="print"/>
          <a:srcRect/>
          <a:stretch>
            <a:fillRect/>
          </a:stretch>
        </p:blipFill>
        <p:spPr bwMode="auto">
          <a:xfrm>
            <a:off x="755576" y="2204864"/>
            <a:ext cx="3011413" cy="422631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 and overview</a:t>
            </a:r>
            <a:endParaRPr lang="en-GB" b="1" dirty="0"/>
          </a:p>
        </p:txBody>
      </p:sp>
      <p:sp>
        <p:nvSpPr>
          <p:cNvPr id="3" name="Content Placeholder 2"/>
          <p:cNvSpPr>
            <a:spLocks noGrp="1"/>
          </p:cNvSpPr>
          <p:nvPr>
            <p:ph sz="half" idx="1"/>
          </p:nvPr>
        </p:nvSpPr>
        <p:spPr/>
        <p:txBody>
          <a:bodyPr>
            <a:normAutofit/>
          </a:bodyPr>
          <a:lstStyle/>
          <a:p>
            <a:endParaRPr lang="en-GB" b="1" dirty="0" smtClean="0"/>
          </a:p>
          <a:p>
            <a:r>
              <a:rPr lang="en-GB" b="1" dirty="0" smtClean="0"/>
              <a:t>What drives NWP(UK)?</a:t>
            </a:r>
          </a:p>
          <a:p>
            <a:endParaRPr lang="en-GB" b="1" dirty="0" smtClean="0"/>
          </a:p>
          <a:p>
            <a:r>
              <a:rPr lang="en-GB" b="1" dirty="0" smtClean="0"/>
              <a:t>What have we learnt?</a:t>
            </a:r>
          </a:p>
          <a:p>
            <a:endParaRPr lang="en-GB" b="1" dirty="0" smtClean="0"/>
          </a:p>
          <a:p>
            <a:r>
              <a:rPr lang="en-GB" b="1" dirty="0" smtClean="0"/>
              <a:t>How does this shape our current thinking?</a:t>
            </a:r>
            <a:endParaRPr lang="en-GB" b="1" dirty="0"/>
          </a:p>
        </p:txBody>
      </p:sp>
      <p:sp>
        <p:nvSpPr>
          <p:cNvPr id="4" name="Content Placeholder 3"/>
          <p:cNvSpPr>
            <a:spLocks noGrp="1"/>
          </p:cNvSpPr>
          <p:nvPr>
            <p:ph sz="half" idx="2"/>
          </p:nvPr>
        </p:nvSpPr>
        <p:spPr/>
        <p:txBody>
          <a:bodyPr>
            <a:normAutofit/>
          </a:bodyPr>
          <a:lstStyle/>
          <a:p>
            <a:endParaRPr lang="en-GB" dirty="0" smtClean="0"/>
          </a:p>
          <a:p>
            <a:r>
              <a:rPr lang="en-GB" dirty="0" smtClean="0"/>
              <a:t>To get some sense of a writing community and what drives the project, here is a writing exercise, starting with a reading from the work of Naomi </a:t>
            </a:r>
            <a:r>
              <a:rPr lang="en-GB" dirty="0" err="1" smtClean="0"/>
              <a:t>Shahib</a:t>
            </a:r>
            <a:r>
              <a:rPr lang="en-GB" dirty="0" smtClean="0"/>
              <a:t> Nye.</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fontAlgn="base"/>
            <a:r>
              <a:rPr lang="en-GB" sz="2000" b="1" dirty="0" smtClean="0"/>
              <a:t/>
            </a:r>
            <a:br>
              <a:rPr lang="en-GB" sz="2000" b="1" dirty="0" smtClean="0"/>
            </a:br>
            <a:r>
              <a:rPr lang="en-GB" sz="2000" b="1" dirty="0"/>
              <a:t/>
            </a:r>
            <a:br>
              <a:rPr lang="en-GB" sz="2000" b="1" dirty="0"/>
            </a:br>
            <a:r>
              <a:rPr lang="en-GB" sz="2000" b="1" dirty="0" smtClean="0"/>
              <a:t>“Wandering Around an Albuquerque Airport Terminal” </a:t>
            </a:r>
            <a:r>
              <a:rPr lang="en-GB" sz="2000" dirty="0" smtClean="0"/>
              <a:t/>
            </a:r>
            <a:br>
              <a:rPr lang="en-GB" sz="2000" dirty="0" smtClean="0"/>
            </a:br>
            <a:r>
              <a:rPr lang="en-GB" sz="2000" b="1" dirty="0" smtClean="0"/>
              <a:t>by Naomi </a:t>
            </a:r>
            <a:r>
              <a:rPr lang="en-GB" sz="2000" b="1" dirty="0" err="1" smtClean="0"/>
              <a:t>Shahib</a:t>
            </a:r>
            <a:r>
              <a:rPr lang="en-GB" sz="2000" b="1" dirty="0" smtClean="0"/>
              <a:t> Nye</a:t>
            </a:r>
            <a:r>
              <a:rPr lang="en-GB" dirty="0" smtClean="0"/>
              <a:t/>
            </a:r>
            <a:br>
              <a:rPr lang="en-GB" dirty="0" smtClean="0"/>
            </a:br>
            <a:endParaRPr lang="en-GB" dirty="0"/>
          </a:p>
        </p:txBody>
      </p:sp>
      <p:sp>
        <p:nvSpPr>
          <p:cNvPr id="3" name="Content Placeholder 2"/>
          <p:cNvSpPr>
            <a:spLocks noGrp="1"/>
          </p:cNvSpPr>
          <p:nvPr>
            <p:ph sz="half" idx="1"/>
          </p:nvPr>
        </p:nvSpPr>
        <p:spPr>
          <a:xfrm>
            <a:off x="457200" y="908720"/>
            <a:ext cx="4038600" cy="5217443"/>
          </a:xfrm>
        </p:spPr>
        <p:txBody>
          <a:bodyPr>
            <a:normAutofit fontScale="32500" lnSpcReduction="20000"/>
          </a:bodyPr>
          <a:lstStyle/>
          <a:p>
            <a:pPr>
              <a:buNone/>
            </a:pPr>
            <a:r>
              <a:rPr lang="en-GB" dirty="0"/>
              <a:t> </a:t>
            </a:r>
          </a:p>
          <a:p>
            <a:pPr fontAlgn="base">
              <a:buNone/>
            </a:pPr>
            <a:r>
              <a:rPr lang="en-GB" i="1" dirty="0"/>
              <a:t>After learning my flight was detained 4 </a:t>
            </a:r>
            <a:r>
              <a:rPr lang="en-GB" i="1" dirty="0" smtClean="0"/>
              <a:t>hours,</a:t>
            </a:r>
          </a:p>
          <a:p>
            <a:pPr fontAlgn="base">
              <a:buNone/>
            </a:pPr>
            <a:r>
              <a:rPr lang="en-GB" i="1" dirty="0" smtClean="0"/>
              <a:t>I </a:t>
            </a:r>
            <a:r>
              <a:rPr lang="en-GB" i="1" dirty="0"/>
              <a:t>heard the </a:t>
            </a:r>
            <a:r>
              <a:rPr lang="en-GB" i="1" dirty="0" smtClean="0"/>
              <a:t>announcement:</a:t>
            </a:r>
          </a:p>
          <a:p>
            <a:pPr fontAlgn="base">
              <a:buNone/>
            </a:pPr>
            <a:r>
              <a:rPr lang="en-GB" i="1" dirty="0" smtClean="0"/>
              <a:t>If </a:t>
            </a:r>
            <a:r>
              <a:rPr lang="en-GB" i="1" dirty="0"/>
              <a:t>anyone in the vicinity of gate 4-A understands any </a:t>
            </a:r>
            <a:r>
              <a:rPr lang="en-GB" i="1" dirty="0" smtClean="0"/>
              <a:t>Arabic,</a:t>
            </a:r>
          </a:p>
          <a:p>
            <a:pPr fontAlgn="base">
              <a:buNone/>
            </a:pPr>
            <a:r>
              <a:rPr lang="en-GB" i="1" dirty="0" smtClean="0"/>
              <a:t>Please </a:t>
            </a:r>
            <a:r>
              <a:rPr lang="en-GB" i="1" dirty="0"/>
              <a:t>come to the gate immediately</a:t>
            </a:r>
            <a:r>
              <a:rPr lang="en-GB" i="1" dirty="0" smtClean="0"/>
              <a:t>.</a:t>
            </a:r>
          </a:p>
          <a:p>
            <a:pPr fontAlgn="base">
              <a:buNone/>
            </a:pPr>
            <a:endParaRPr lang="en-GB" dirty="0"/>
          </a:p>
          <a:p>
            <a:pPr fontAlgn="base">
              <a:buNone/>
            </a:pPr>
            <a:r>
              <a:rPr lang="en-GB" i="1" dirty="0"/>
              <a:t>Well—one pauses these days. Gate 4-A was my own gate. I went </a:t>
            </a:r>
            <a:r>
              <a:rPr lang="en-GB" i="1" dirty="0" smtClean="0"/>
              <a:t>there.</a:t>
            </a:r>
          </a:p>
          <a:p>
            <a:pPr fontAlgn="base">
              <a:buNone/>
            </a:pPr>
            <a:r>
              <a:rPr lang="en-GB" i="1" dirty="0" smtClean="0"/>
              <a:t>An </a:t>
            </a:r>
            <a:r>
              <a:rPr lang="en-GB" i="1" dirty="0"/>
              <a:t>older woman in full traditional Palestinian </a:t>
            </a:r>
            <a:r>
              <a:rPr lang="en-GB" i="1" dirty="0" smtClean="0"/>
              <a:t>dress,</a:t>
            </a:r>
          </a:p>
          <a:p>
            <a:pPr fontAlgn="base">
              <a:buNone/>
            </a:pPr>
            <a:r>
              <a:rPr lang="en-GB" i="1" dirty="0" smtClean="0"/>
              <a:t>Just </a:t>
            </a:r>
            <a:r>
              <a:rPr lang="en-GB" i="1" dirty="0"/>
              <a:t>like my grandma wore, was crumpled to the floor, wailing </a:t>
            </a:r>
            <a:r>
              <a:rPr lang="en-GB" i="1" dirty="0" smtClean="0"/>
              <a:t>loudly.</a:t>
            </a:r>
          </a:p>
          <a:p>
            <a:pPr fontAlgn="base">
              <a:buNone/>
            </a:pPr>
            <a:r>
              <a:rPr lang="en-GB" i="1" dirty="0" smtClean="0"/>
              <a:t>Help</a:t>
            </a:r>
            <a:r>
              <a:rPr lang="en-GB" i="1" dirty="0"/>
              <a:t>, said the flight service person. Talk to her. What is </a:t>
            </a:r>
            <a:r>
              <a:rPr lang="en-GB" i="1" dirty="0" smtClean="0"/>
              <a:t>her</a:t>
            </a:r>
          </a:p>
          <a:p>
            <a:pPr fontAlgn="base">
              <a:buNone/>
            </a:pPr>
            <a:r>
              <a:rPr lang="en-GB" i="1" dirty="0" smtClean="0"/>
              <a:t>Problem</a:t>
            </a:r>
            <a:r>
              <a:rPr lang="en-GB" i="1" dirty="0"/>
              <a:t>? we told her the flight was going to be four hours late and </a:t>
            </a:r>
            <a:r>
              <a:rPr lang="en-GB" i="1" dirty="0" smtClean="0"/>
              <a:t>she</a:t>
            </a:r>
          </a:p>
          <a:p>
            <a:pPr fontAlgn="base">
              <a:buNone/>
            </a:pPr>
            <a:r>
              <a:rPr lang="en-GB" i="1" dirty="0" smtClean="0"/>
              <a:t>Did </a:t>
            </a:r>
            <a:r>
              <a:rPr lang="en-GB" i="1" dirty="0"/>
              <a:t>this</a:t>
            </a:r>
            <a:r>
              <a:rPr lang="en-GB" i="1" dirty="0" smtClean="0"/>
              <a:t>.</a:t>
            </a:r>
          </a:p>
          <a:p>
            <a:pPr fontAlgn="base">
              <a:buNone/>
            </a:pPr>
            <a:endParaRPr lang="en-GB" dirty="0"/>
          </a:p>
          <a:p>
            <a:pPr fontAlgn="base">
              <a:buNone/>
            </a:pPr>
            <a:r>
              <a:rPr lang="en-GB" i="1" dirty="0"/>
              <a:t>I put my arm around her and spoke to her </a:t>
            </a:r>
            <a:r>
              <a:rPr lang="en-GB" i="1" dirty="0" smtClean="0"/>
              <a:t>haltingly.</a:t>
            </a:r>
          </a:p>
          <a:p>
            <a:pPr fontAlgn="base">
              <a:buNone/>
            </a:pPr>
            <a:r>
              <a:rPr lang="en-GB" i="1" dirty="0" err="1" smtClean="0"/>
              <a:t>Shu</a:t>
            </a:r>
            <a:r>
              <a:rPr lang="en-GB" i="1" dirty="0" smtClean="0"/>
              <a:t> </a:t>
            </a:r>
            <a:r>
              <a:rPr lang="en-GB" i="1" dirty="0" err="1"/>
              <a:t>dow</a:t>
            </a:r>
            <a:r>
              <a:rPr lang="en-GB" i="1" dirty="0"/>
              <a:t>-a, </a:t>
            </a:r>
            <a:r>
              <a:rPr lang="en-GB" i="1" dirty="0" err="1"/>
              <a:t>shu</a:t>
            </a:r>
            <a:r>
              <a:rPr lang="en-GB" i="1" dirty="0"/>
              <a:t>- </a:t>
            </a:r>
            <a:r>
              <a:rPr lang="en-GB" i="1" dirty="0" err="1"/>
              <a:t>biduck</a:t>
            </a:r>
            <a:r>
              <a:rPr lang="en-GB" i="1" dirty="0"/>
              <a:t> </a:t>
            </a:r>
            <a:r>
              <a:rPr lang="en-GB" i="1" dirty="0" err="1"/>
              <a:t>habibti</a:t>
            </a:r>
            <a:r>
              <a:rPr lang="en-GB" i="1" dirty="0"/>
              <a:t>, </a:t>
            </a:r>
            <a:r>
              <a:rPr lang="en-GB" i="1" dirty="0" err="1"/>
              <a:t>stani</a:t>
            </a:r>
            <a:r>
              <a:rPr lang="en-GB" i="1" dirty="0"/>
              <a:t> </a:t>
            </a:r>
            <a:r>
              <a:rPr lang="en-GB" i="1" dirty="0" err="1"/>
              <a:t>stani</a:t>
            </a:r>
            <a:r>
              <a:rPr lang="en-GB" i="1" dirty="0"/>
              <a:t> </a:t>
            </a:r>
            <a:r>
              <a:rPr lang="en-GB" i="1" dirty="0" err="1"/>
              <a:t>schway</a:t>
            </a:r>
            <a:r>
              <a:rPr lang="en-GB" i="1" dirty="0"/>
              <a:t>, min </a:t>
            </a:r>
            <a:r>
              <a:rPr lang="en-GB" i="1" dirty="0" err="1" smtClean="0"/>
              <a:t>fadlick</a:t>
            </a:r>
            <a:r>
              <a:rPr lang="en-GB" i="1" dirty="0" smtClean="0"/>
              <a:t>,</a:t>
            </a:r>
          </a:p>
          <a:p>
            <a:pPr fontAlgn="base">
              <a:buNone/>
            </a:pPr>
            <a:r>
              <a:rPr lang="en-GB" i="1" dirty="0" err="1" smtClean="0"/>
              <a:t>Sho</a:t>
            </a:r>
            <a:r>
              <a:rPr lang="en-GB" i="1" dirty="0" smtClean="0"/>
              <a:t> </a:t>
            </a:r>
            <a:r>
              <a:rPr lang="en-GB" i="1" dirty="0"/>
              <a:t>bit se-wee</a:t>
            </a:r>
            <a:r>
              <a:rPr lang="en-GB" i="1" dirty="0" smtClean="0"/>
              <a:t>?</a:t>
            </a:r>
          </a:p>
          <a:p>
            <a:pPr fontAlgn="base">
              <a:buNone/>
            </a:pPr>
            <a:endParaRPr lang="en-GB" dirty="0"/>
          </a:p>
          <a:p>
            <a:pPr fontAlgn="base">
              <a:buNone/>
            </a:pPr>
            <a:r>
              <a:rPr lang="en-GB" i="1" dirty="0"/>
              <a:t>The minute she heard any words she knew—however poorly </a:t>
            </a:r>
            <a:r>
              <a:rPr lang="en-GB" i="1" dirty="0" smtClean="0"/>
              <a:t>used—</a:t>
            </a:r>
          </a:p>
          <a:p>
            <a:pPr fontAlgn="base">
              <a:buNone/>
            </a:pPr>
            <a:r>
              <a:rPr lang="en-GB" i="1" dirty="0" smtClean="0"/>
              <a:t>She </a:t>
            </a:r>
            <a:r>
              <a:rPr lang="en-GB" i="1" dirty="0"/>
              <a:t>stopped crying</a:t>
            </a:r>
            <a:r>
              <a:rPr lang="en-GB" i="1" dirty="0" smtClean="0"/>
              <a:t>.</a:t>
            </a:r>
          </a:p>
          <a:p>
            <a:pPr fontAlgn="base">
              <a:buNone/>
            </a:pPr>
            <a:endParaRPr lang="en-GB" dirty="0"/>
          </a:p>
          <a:p>
            <a:pPr fontAlgn="base">
              <a:buNone/>
            </a:pPr>
            <a:r>
              <a:rPr lang="en-GB" i="1" dirty="0"/>
              <a:t>She thought our flight had been </a:t>
            </a:r>
            <a:r>
              <a:rPr lang="en-GB" i="1" dirty="0" err="1"/>
              <a:t>canceled</a:t>
            </a:r>
            <a:r>
              <a:rPr lang="en-GB" i="1" dirty="0"/>
              <a:t> </a:t>
            </a:r>
            <a:r>
              <a:rPr lang="en-GB" i="1" dirty="0" smtClean="0"/>
              <a:t>entirely.</a:t>
            </a:r>
          </a:p>
          <a:p>
            <a:pPr fontAlgn="base">
              <a:buNone/>
            </a:pPr>
            <a:r>
              <a:rPr lang="en-GB" i="1" dirty="0" smtClean="0"/>
              <a:t>She </a:t>
            </a:r>
            <a:r>
              <a:rPr lang="en-GB" i="1" dirty="0"/>
              <a:t>needed to be in El Paso for some major medical treatment </a:t>
            </a:r>
            <a:r>
              <a:rPr lang="en-GB" i="1" dirty="0" smtClean="0"/>
              <a:t>the</a:t>
            </a:r>
          </a:p>
          <a:p>
            <a:pPr fontAlgn="base">
              <a:buNone/>
            </a:pPr>
            <a:r>
              <a:rPr lang="en-GB" i="1" dirty="0" smtClean="0"/>
              <a:t>Following </a:t>
            </a:r>
            <a:r>
              <a:rPr lang="en-GB" i="1" dirty="0"/>
              <a:t>day. I said no, no, we’re fine, you’ll get there, just late,</a:t>
            </a:r>
            <a:endParaRPr lang="en-GB" dirty="0"/>
          </a:p>
          <a:p>
            <a:pPr fontAlgn="base">
              <a:buNone/>
            </a:pPr>
            <a:endParaRPr lang="en-GB" i="1" dirty="0" smtClean="0"/>
          </a:p>
          <a:p>
            <a:pPr fontAlgn="base">
              <a:buNone/>
            </a:pPr>
            <a:r>
              <a:rPr lang="en-GB" i="1" dirty="0" smtClean="0"/>
              <a:t>Who </a:t>
            </a:r>
            <a:r>
              <a:rPr lang="en-GB" i="1" dirty="0"/>
              <a:t>is picking you up? Let’s call him and tell </a:t>
            </a:r>
            <a:r>
              <a:rPr lang="en-GB" i="1" dirty="0" smtClean="0"/>
              <a:t>him.</a:t>
            </a:r>
          </a:p>
          <a:p>
            <a:pPr fontAlgn="base">
              <a:buNone/>
            </a:pPr>
            <a:r>
              <a:rPr lang="en-GB" i="1" dirty="0" smtClean="0"/>
              <a:t>We </a:t>
            </a:r>
            <a:r>
              <a:rPr lang="en-GB" i="1" dirty="0"/>
              <a:t>called her son and I spoke with him in </a:t>
            </a:r>
            <a:r>
              <a:rPr lang="en-GB" i="1" dirty="0" smtClean="0"/>
              <a:t>English.</a:t>
            </a:r>
          </a:p>
          <a:p>
            <a:pPr fontAlgn="base">
              <a:buNone/>
            </a:pPr>
            <a:r>
              <a:rPr lang="en-GB" i="1" dirty="0" smtClean="0"/>
              <a:t>I </a:t>
            </a:r>
            <a:r>
              <a:rPr lang="en-GB" i="1" dirty="0"/>
              <a:t>told him I would stay with his mother till we got on the plane </a:t>
            </a:r>
            <a:r>
              <a:rPr lang="en-GB" i="1" dirty="0" smtClean="0"/>
              <a:t>and</a:t>
            </a:r>
          </a:p>
          <a:p>
            <a:pPr fontAlgn="base">
              <a:buNone/>
            </a:pPr>
            <a:r>
              <a:rPr lang="en-GB" i="1" dirty="0" smtClean="0"/>
              <a:t>Would </a:t>
            </a:r>
            <a:r>
              <a:rPr lang="en-GB" i="1" dirty="0"/>
              <a:t>ride next to her—Southwest.</a:t>
            </a:r>
            <a:endParaRPr lang="en-GB" dirty="0"/>
          </a:p>
          <a:p>
            <a:pPr fontAlgn="base">
              <a:buNone/>
            </a:pPr>
            <a:endParaRPr lang="en-GB" i="1" dirty="0" smtClean="0"/>
          </a:p>
          <a:p>
            <a:pPr fontAlgn="base">
              <a:buNone/>
            </a:pPr>
            <a:r>
              <a:rPr lang="en-GB" i="1" dirty="0" smtClean="0"/>
              <a:t>She </a:t>
            </a:r>
            <a:r>
              <a:rPr lang="en-GB" i="1" dirty="0"/>
              <a:t>talked to him. Then we called her other sons just for the fun of it.</a:t>
            </a:r>
            <a:endParaRPr lang="en-GB" dirty="0"/>
          </a:p>
          <a:p>
            <a:pPr fontAlgn="base">
              <a:buNone/>
            </a:pPr>
            <a:endParaRPr lang="en-GB" i="1" dirty="0" smtClean="0"/>
          </a:p>
          <a:p>
            <a:pPr fontAlgn="base">
              <a:buNone/>
            </a:pPr>
            <a:r>
              <a:rPr lang="en-GB" i="1" dirty="0" smtClean="0"/>
              <a:t>Then </a:t>
            </a:r>
            <a:r>
              <a:rPr lang="en-GB" i="1" dirty="0"/>
              <a:t>we called my dad and he and she spoke for a while in Arabic </a:t>
            </a:r>
            <a:r>
              <a:rPr lang="en-GB" i="1" dirty="0" smtClean="0"/>
              <a:t>and</a:t>
            </a:r>
          </a:p>
          <a:p>
            <a:pPr fontAlgn="base">
              <a:buNone/>
            </a:pPr>
            <a:r>
              <a:rPr lang="en-GB" i="1" dirty="0" smtClean="0"/>
              <a:t>Found </a:t>
            </a:r>
            <a:r>
              <a:rPr lang="en-GB" i="1" dirty="0"/>
              <a:t>out of course they had ten shared friends.</a:t>
            </a:r>
            <a:endParaRPr lang="en-GB" dirty="0"/>
          </a:p>
          <a:p>
            <a:pPr fontAlgn="base">
              <a:buNone/>
            </a:pPr>
            <a:endParaRPr lang="en-GB" i="1" dirty="0" smtClean="0"/>
          </a:p>
          <a:p>
            <a:pPr fontAlgn="base">
              <a:buNone/>
            </a:pPr>
            <a:r>
              <a:rPr lang="en-GB" i="1" dirty="0" smtClean="0"/>
              <a:t>Then </a:t>
            </a:r>
            <a:r>
              <a:rPr lang="en-GB" i="1" dirty="0"/>
              <a:t>I thought just for the heck of it why not call some </a:t>
            </a:r>
            <a:r>
              <a:rPr lang="en-GB" i="1" dirty="0" smtClean="0"/>
              <a:t>Palestinian</a:t>
            </a:r>
          </a:p>
          <a:p>
            <a:pPr fontAlgn="base">
              <a:buNone/>
            </a:pPr>
            <a:r>
              <a:rPr lang="en-GB" i="1" dirty="0" smtClean="0"/>
              <a:t>Poets </a:t>
            </a:r>
            <a:r>
              <a:rPr lang="en-GB" i="1" dirty="0"/>
              <a:t>I know and let them chat with her. This all took up about 2 hours.</a:t>
            </a:r>
            <a:endParaRPr lang="en-GB" dirty="0"/>
          </a:p>
          <a:p>
            <a:pPr fontAlgn="base">
              <a:buNone/>
            </a:pPr>
            <a:endParaRPr lang="en-GB" i="1" dirty="0" smtClean="0"/>
          </a:p>
          <a:p>
            <a:endParaRPr lang="en-GB" dirty="0"/>
          </a:p>
        </p:txBody>
      </p:sp>
      <p:sp>
        <p:nvSpPr>
          <p:cNvPr id="4" name="Content Placeholder 3"/>
          <p:cNvSpPr>
            <a:spLocks noGrp="1"/>
          </p:cNvSpPr>
          <p:nvPr>
            <p:ph sz="half" idx="2"/>
          </p:nvPr>
        </p:nvSpPr>
        <p:spPr>
          <a:xfrm>
            <a:off x="4648200" y="980728"/>
            <a:ext cx="4038600" cy="5145435"/>
          </a:xfrm>
        </p:spPr>
        <p:txBody>
          <a:bodyPr>
            <a:normAutofit fontScale="32500" lnSpcReduction="20000"/>
          </a:bodyPr>
          <a:lstStyle/>
          <a:p>
            <a:pPr fontAlgn="base">
              <a:buNone/>
            </a:pPr>
            <a:r>
              <a:rPr lang="en-GB" i="1" dirty="0" smtClean="0"/>
              <a:t>She was laughing a lot by then. Telling about her life. Answering</a:t>
            </a:r>
          </a:p>
          <a:p>
            <a:pPr fontAlgn="base">
              <a:buNone/>
            </a:pPr>
            <a:r>
              <a:rPr lang="en-GB" i="1" dirty="0" smtClean="0"/>
              <a:t>Questions.</a:t>
            </a:r>
          </a:p>
          <a:p>
            <a:pPr fontAlgn="base">
              <a:buNone/>
            </a:pPr>
            <a:endParaRPr lang="en-GB" dirty="0" smtClean="0"/>
          </a:p>
          <a:p>
            <a:pPr fontAlgn="base">
              <a:buNone/>
            </a:pPr>
            <a:r>
              <a:rPr lang="en-GB" i="1" dirty="0" smtClean="0"/>
              <a:t>She had pulled a sack of homemade </a:t>
            </a:r>
            <a:r>
              <a:rPr lang="en-GB" i="1" dirty="0" err="1" smtClean="0"/>
              <a:t>mamool</a:t>
            </a:r>
            <a:r>
              <a:rPr lang="en-GB" i="1" dirty="0" smtClean="0"/>
              <a:t> cookies—little powdered</a:t>
            </a:r>
          </a:p>
          <a:p>
            <a:pPr fontAlgn="base">
              <a:buNone/>
            </a:pPr>
            <a:r>
              <a:rPr lang="en-GB" i="1" dirty="0" smtClean="0"/>
              <a:t>Sugar crumbly mounds stuffed with dates and nuts—out of her bag—</a:t>
            </a:r>
          </a:p>
          <a:p>
            <a:pPr fontAlgn="base">
              <a:buNone/>
            </a:pPr>
            <a:r>
              <a:rPr lang="en-GB" i="1" dirty="0" smtClean="0"/>
              <a:t>And was offering them to all the women at the gate.</a:t>
            </a:r>
            <a:endParaRPr lang="en-GB" dirty="0" smtClean="0"/>
          </a:p>
          <a:p>
            <a:pPr fontAlgn="base">
              <a:buNone/>
            </a:pPr>
            <a:endParaRPr lang="en-GB" i="1" dirty="0" smtClean="0"/>
          </a:p>
          <a:p>
            <a:pPr fontAlgn="base">
              <a:buNone/>
            </a:pPr>
            <a:r>
              <a:rPr lang="en-GB" i="1" dirty="0" smtClean="0"/>
              <a:t>To my amazement, not a single woman declined one. It was like a</a:t>
            </a:r>
          </a:p>
          <a:p>
            <a:pPr fontAlgn="base">
              <a:buNone/>
            </a:pPr>
            <a:r>
              <a:rPr lang="en-GB" i="1" dirty="0" smtClean="0"/>
              <a:t>Sacrament. The </a:t>
            </a:r>
            <a:r>
              <a:rPr lang="en-GB" i="1" dirty="0" err="1" smtClean="0"/>
              <a:t>traveler</a:t>
            </a:r>
            <a:r>
              <a:rPr lang="en-GB" i="1" dirty="0" smtClean="0"/>
              <a:t> from Argentina, the </a:t>
            </a:r>
            <a:r>
              <a:rPr lang="en-GB" i="1" dirty="0" err="1" smtClean="0"/>
              <a:t>traveler</a:t>
            </a:r>
            <a:r>
              <a:rPr lang="en-GB" i="1" dirty="0" smtClean="0"/>
              <a:t> from California,</a:t>
            </a:r>
          </a:p>
          <a:p>
            <a:pPr fontAlgn="base">
              <a:buNone/>
            </a:pPr>
            <a:r>
              <a:rPr lang="en-GB" i="1" dirty="0" smtClean="0"/>
              <a:t>The lovely woman from Laredo—we were all covered with the same</a:t>
            </a:r>
          </a:p>
          <a:p>
            <a:pPr fontAlgn="base">
              <a:buNone/>
            </a:pPr>
            <a:r>
              <a:rPr lang="en-GB" i="1" dirty="0" smtClean="0"/>
              <a:t>Powdered sugar. And smiling. There are no better cookies.</a:t>
            </a:r>
            <a:endParaRPr lang="en-GB" dirty="0" smtClean="0"/>
          </a:p>
          <a:p>
            <a:pPr fontAlgn="base">
              <a:buNone/>
            </a:pPr>
            <a:endParaRPr lang="en-GB" i="1" dirty="0" smtClean="0"/>
          </a:p>
          <a:p>
            <a:pPr fontAlgn="base">
              <a:buNone/>
            </a:pPr>
            <a:r>
              <a:rPr lang="en-GB" i="1" dirty="0" smtClean="0"/>
              <a:t>And then the airline broke out the free beverages from huge coolers—</a:t>
            </a:r>
          </a:p>
          <a:p>
            <a:pPr fontAlgn="base">
              <a:buNone/>
            </a:pPr>
            <a:r>
              <a:rPr lang="en-GB" i="1" dirty="0" smtClean="0"/>
              <a:t>Non-alcoholic—and the two little girls for our flight, one African</a:t>
            </a:r>
          </a:p>
          <a:p>
            <a:pPr fontAlgn="base">
              <a:buNone/>
            </a:pPr>
            <a:r>
              <a:rPr lang="en-GB" i="1" dirty="0" smtClean="0"/>
              <a:t>American, one Mexican American—ran around serving us all apple juice</a:t>
            </a:r>
          </a:p>
          <a:p>
            <a:pPr fontAlgn="base">
              <a:buNone/>
            </a:pPr>
            <a:r>
              <a:rPr lang="en-GB" i="1" dirty="0" smtClean="0"/>
              <a:t>And lemonade and they were covered with powdered sugar too.</a:t>
            </a:r>
            <a:endParaRPr lang="en-GB" dirty="0" smtClean="0"/>
          </a:p>
          <a:p>
            <a:pPr fontAlgn="base">
              <a:buNone/>
            </a:pPr>
            <a:endParaRPr lang="en-GB" i="1" dirty="0" smtClean="0"/>
          </a:p>
          <a:p>
            <a:pPr fontAlgn="base">
              <a:buNone/>
            </a:pPr>
            <a:r>
              <a:rPr lang="en-GB" i="1" dirty="0" smtClean="0"/>
              <a:t>And I noticed my new best friend—by now we were holding hands—</a:t>
            </a:r>
          </a:p>
          <a:p>
            <a:pPr fontAlgn="base">
              <a:buNone/>
            </a:pPr>
            <a:r>
              <a:rPr lang="en-GB" i="1" dirty="0" smtClean="0"/>
              <a:t>Had a potted plant poking out of her bag, some medicinal thing,</a:t>
            </a:r>
            <a:endParaRPr lang="en-GB" dirty="0" smtClean="0"/>
          </a:p>
          <a:p>
            <a:pPr fontAlgn="base">
              <a:buNone/>
            </a:pPr>
            <a:endParaRPr lang="en-GB" i="1" dirty="0" smtClean="0"/>
          </a:p>
          <a:p>
            <a:pPr fontAlgn="base">
              <a:buNone/>
            </a:pPr>
            <a:r>
              <a:rPr lang="en-GB" i="1" dirty="0" smtClean="0"/>
              <a:t>With green furry leaves. Such an old country </a:t>
            </a:r>
            <a:r>
              <a:rPr lang="en-GB" i="1" dirty="0" err="1" smtClean="0"/>
              <a:t>traveling</a:t>
            </a:r>
            <a:r>
              <a:rPr lang="en-GB" i="1" dirty="0" smtClean="0"/>
              <a:t> tradition. Always</a:t>
            </a:r>
          </a:p>
          <a:p>
            <a:pPr fontAlgn="base">
              <a:buNone/>
            </a:pPr>
            <a:r>
              <a:rPr lang="en-GB" i="1" dirty="0" smtClean="0"/>
              <a:t>Carry a plant. Always stay rooted to somewhere.</a:t>
            </a:r>
            <a:endParaRPr lang="en-GB" dirty="0" smtClean="0"/>
          </a:p>
          <a:p>
            <a:pPr fontAlgn="base">
              <a:buNone/>
            </a:pPr>
            <a:endParaRPr lang="en-GB" i="1" dirty="0" smtClean="0"/>
          </a:p>
          <a:p>
            <a:pPr fontAlgn="base">
              <a:buNone/>
            </a:pPr>
            <a:r>
              <a:rPr lang="en-GB" i="1" dirty="0" smtClean="0"/>
              <a:t>And I looked around that gate of late and weary ones and thought,</a:t>
            </a:r>
          </a:p>
          <a:p>
            <a:pPr fontAlgn="base">
              <a:buNone/>
            </a:pPr>
            <a:r>
              <a:rPr lang="en-GB" i="1" dirty="0" smtClean="0"/>
              <a:t>This is the world I want to live in. The shared world.</a:t>
            </a:r>
            <a:endParaRPr lang="en-GB" dirty="0" smtClean="0"/>
          </a:p>
          <a:p>
            <a:pPr fontAlgn="base">
              <a:buNone/>
            </a:pPr>
            <a:endParaRPr lang="en-GB" i="1" dirty="0" smtClean="0"/>
          </a:p>
          <a:p>
            <a:pPr fontAlgn="base">
              <a:buNone/>
            </a:pPr>
            <a:r>
              <a:rPr lang="en-GB" i="1" dirty="0" smtClean="0"/>
              <a:t>Not a single person in this gate—once the crying of confusion stopped</a:t>
            </a:r>
          </a:p>
          <a:p>
            <a:pPr fontAlgn="base">
              <a:buNone/>
            </a:pPr>
            <a:r>
              <a:rPr lang="en-GB" i="1" dirty="0" smtClean="0"/>
              <a:t>—has seemed apprehensive about any other person.</a:t>
            </a:r>
            <a:endParaRPr lang="en-GB" dirty="0" smtClean="0"/>
          </a:p>
          <a:p>
            <a:pPr fontAlgn="base">
              <a:buNone/>
            </a:pPr>
            <a:endParaRPr lang="en-GB" i="1" dirty="0" smtClean="0"/>
          </a:p>
          <a:p>
            <a:pPr fontAlgn="base">
              <a:buNone/>
            </a:pPr>
            <a:r>
              <a:rPr lang="en-GB" i="1" dirty="0" smtClean="0"/>
              <a:t>They took the cookies. I wanted to hug all those other women too.</a:t>
            </a:r>
            <a:endParaRPr lang="en-GB" i="1" dirty="0"/>
          </a:p>
          <a:p>
            <a:pPr fontAlgn="base">
              <a:buNone/>
            </a:pPr>
            <a:r>
              <a:rPr lang="en-GB" i="1" dirty="0" smtClean="0"/>
              <a:t>his can still happen anywhere.</a:t>
            </a:r>
            <a:endParaRPr lang="en-GB" dirty="0" smtClean="0"/>
          </a:p>
          <a:p>
            <a:pPr fontAlgn="base">
              <a:buNone/>
            </a:pPr>
            <a:endParaRPr lang="en-GB" i="1" dirty="0" smtClean="0"/>
          </a:p>
          <a:p>
            <a:pPr fontAlgn="base">
              <a:buNone/>
            </a:pPr>
            <a:r>
              <a:rPr lang="en-GB" i="1" dirty="0" smtClean="0"/>
              <a:t>Not everything is lost.</a:t>
            </a:r>
            <a:endParaRPr lang="en-GB" dirty="0" smtClean="0"/>
          </a:p>
          <a:p>
            <a:pPr>
              <a:buNone/>
            </a:pPr>
            <a:endParaRPr lang="en-GB" dirty="0" smtClean="0"/>
          </a:p>
          <a:p>
            <a:pPr>
              <a:buNone/>
            </a:pPr>
            <a:endParaRPr lang="en-GB" dirty="0"/>
          </a:p>
          <a:p>
            <a:pPr>
              <a:buNone/>
            </a:pPr>
            <a:r>
              <a:rPr lang="en-GB" sz="2000" dirty="0" smtClean="0"/>
              <a:t>https://9musesnews.com/2013/05/05/poetry-wandering-around-an-albuquerque-airport-terminal-by-naomi-shahib-nye/</a:t>
            </a:r>
          </a:p>
          <a:p>
            <a:pPr fontAlgn="base">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Writing together</a:t>
            </a:r>
            <a:endParaRPr lang="en-GB" b="1" dirty="0"/>
          </a:p>
        </p:txBody>
      </p:sp>
      <p:sp>
        <p:nvSpPr>
          <p:cNvPr id="3" name="Content Placeholder 2"/>
          <p:cNvSpPr>
            <a:spLocks noGrp="1"/>
          </p:cNvSpPr>
          <p:nvPr>
            <p:ph sz="half" idx="1"/>
          </p:nvPr>
        </p:nvSpPr>
        <p:spPr/>
        <p:txBody>
          <a:bodyPr>
            <a:normAutofit fontScale="92500" lnSpcReduction="10000"/>
          </a:bodyPr>
          <a:lstStyle/>
          <a:p>
            <a:pPr lvl="1">
              <a:buNone/>
            </a:pPr>
            <a:r>
              <a:rPr lang="en-GB" sz="3500" b="1" i="1" dirty="0" smtClean="0"/>
              <a:t>Untold stories</a:t>
            </a:r>
          </a:p>
          <a:p>
            <a:endParaRPr lang="en-GB" dirty="0" smtClean="0"/>
          </a:p>
          <a:p>
            <a:r>
              <a:rPr lang="en-GB" sz="2600" dirty="0" smtClean="0"/>
              <a:t>List incidents, anecdotes, personal or family stories ... ‘the story of ....’</a:t>
            </a:r>
          </a:p>
          <a:p>
            <a:r>
              <a:rPr lang="en-GB" sz="2600" dirty="0" smtClean="0"/>
              <a:t>By turn, around the group, read aloud one of your story titles</a:t>
            </a:r>
          </a:p>
          <a:p>
            <a:r>
              <a:rPr lang="en-GB" sz="2600" dirty="0" smtClean="0"/>
              <a:t>Choose one of your own titles/ stories to write</a:t>
            </a:r>
          </a:p>
          <a:p>
            <a:r>
              <a:rPr lang="en-GB" sz="2600" dirty="0" smtClean="0"/>
              <a:t>WRITE for 10 minutes</a:t>
            </a:r>
            <a:endParaRPr lang="en-GB" sz="2600" dirty="0"/>
          </a:p>
        </p:txBody>
      </p:sp>
      <p:sp>
        <p:nvSpPr>
          <p:cNvPr id="4" name="Content Placeholder 3"/>
          <p:cNvSpPr>
            <a:spLocks noGrp="1"/>
          </p:cNvSpPr>
          <p:nvPr>
            <p:ph sz="half" idx="2"/>
          </p:nvPr>
        </p:nvSpPr>
        <p:spPr>
          <a:xfrm>
            <a:off x="4648200" y="1700808"/>
            <a:ext cx="4100264" cy="4425355"/>
          </a:xfrm>
        </p:spPr>
        <p:txBody>
          <a:bodyPr>
            <a:normAutofit fontScale="92500" lnSpcReduction="10000"/>
          </a:bodyPr>
          <a:lstStyle/>
          <a:p>
            <a:pPr>
              <a:buNone/>
            </a:pPr>
            <a:r>
              <a:rPr lang="en-GB" dirty="0" smtClean="0"/>
              <a:t>	</a:t>
            </a:r>
          </a:p>
          <a:p>
            <a:pPr lvl="1">
              <a:buNone/>
            </a:pPr>
            <a:endParaRPr lang="en-GB" sz="2600" dirty="0" smtClean="0"/>
          </a:p>
          <a:p>
            <a:r>
              <a:rPr lang="en-GB" sz="2600" dirty="0" smtClean="0"/>
              <a:t>After writing, in pairs, discuss what happened:</a:t>
            </a:r>
          </a:p>
          <a:p>
            <a:endParaRPr lang="en-GB" sz="2600" dirty="0" smtClean="0"/>
          </a:p>
          <a:p>
            <a:r>
              <a:rPr lang="en-GB" sz="2600" dirty="0" smtClean="0"/>
              <a:t>as you wrote</a:t>
            </a:r>
          </a:p>
          <a:p>
            <a:r>
              <a:rPr lang="en-GB" sz="2600" dirty="0" smtClean="0"/>
              <a:t>as you read out</a:t>
            </a:r>
          </a:p>
          <a:p>
            <a:r>
              <a:rPr lang="en-GB" sz="2600" dirty="0" smtClean="0"/>
              <a:t>as you listened/responded</a:t>
            </a:r>
          </a:p>
          <a:p>
            <a:r>
              <a:rPr lang="en-GB" sz="2600" dirty="0" smtClean="0"/>
              <a:t>as you talked</a:t>
            </a:r>
            <a:endParaRPr lang="en-GB" dirty="0" smtClean="0"/>
          </a:p>
          <a:p>
            <a:pPr lvl="1">
              <a:buNone/>
            </a:pPr>
            <a:endParaRPr lang="en-GB" sz="2600" dirty="0" smtClean="0"/>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sz="3600" b="1" dirty="0" smtClean="0"/>
              <a:t>What drives NWP (UK)?</a:t>
            </a:r>
            <a:endParaRPr lang="en-GB" sz="3600" b="1" dirty="0"/>
          </a:p>
        </p:txBody>
      </p:sp>
      <p:sp>
        <p:nvSpPr>
          <p:cNvPr id="7" name="Content Placeholder 6"/>
          <p:cNvSpPr>
            <a:spLocks noGrp="1"/>
          </p:cNvSpPr>
          <p:nvPr>
            <p:ph sz="half" idx="1"/>
          </p:nvPr>
        </p:nvSpPr>
        <p:spPr/>
        <p:txBody>
          <a:bodyPr>
            <a:normAutofit fontScale="62500" lnSpcReduction="20000"/>
          </a:bodyPr>
          <a:lstStyle/>
          <a:p>
            <a:pPr>
              <a:buNone/>
            </a:pPr>
            <a:r>
              <a:rPr lang="en-GB" dirty="0" smtClean="0"/>
              <a:t>Participation </a:t>
            </a:r>
          </a:p>
          <a:p>
            <a:pPr>
              <a:buNone/>
            </a:pPr>
            <a:endParaRPr lang="en-GB" dirty="0" smtClean="0"/>
          </a:p>
          <a:p>
            <a:pPr>
              <a:buNone/>
            </a:pPr>
            <a:r>
              <a:rPr lang="en-GB" b="1" dirty="0" smtClean="0"/>
              <a:t>The convictions that:  </a:t>
            </a:r>
          </a:p>
          <a:p>
            <a:endParaRPr lang="en-GB" b="1" dirty="0" smtClean="0"/>
          </a:p>
          <a:p>
            <a:r>
              <a:rPr lang="en-US" dirty="0"/>
              <a:t>w</a:t>
            </a:r>
            <a:r>
              <a:rPr lang="en-US" dirty="0" smtClean="0"/>
              <a:t>riting has a privileged place in understanding the human condition</a:t>
            </a:r>
          </a:p>
          <a:p>
            <a:endParaRPr lang="en-US" dirty="0" smtClean="0"/>
          </a:p>
          <a:p>
            <a:r>
              <a:rPr lang="en-US" dirty="0"/>
              <a:t>w</a:t>
            </a:r>
            <a:r>
              <a:rPr lang="en-US" dirty="0" smtClean="0"/>
              <a:t>riting deepens education when it attends both the affective and the cognitive</a:t>
            </a:r>
          </a:p>
          <a:p>
            <a:endParaRPr lang="en-US" dirty="0" smtClean="0"/>
          </a:p>
          <a:p>
            <a:r>
              <a:rPr lang="en-US" dirty="0"/>
              <a:t>w</a:t>
            </a:r>
            <a:r>
              <a:rPr lang="en-US" dirty="0" smtClean="0"/>
              <a:t>riting helps us to understand the world in  our selves and negotiate our place in the world </a:t>
            </a:r>
          </a:p>
          <a:p>
            <a:endParaRPr lang="en-US" dirty="0" smtClean="0"/>
          </a:p>
          <a:p>
            <a:r>
              <a:rPr lang="en-US" dirty="0"/>
              <a:t>w</a:t>
            </a:r>
            <a:r>
              <a:rPr lang="en-US" dirty="0" smtClean="0"/>
              <a:t>riting is a creative act that can bring joy and affirmation</a:t>
            </a:r>
          </a:p>
          <a:p>
            <a:pPr>
              <a:buNone/>
            </a:pPr>
            <a:endParaRPr lang="en-GB" dirty="0"/>
          </a:p>
        </p:txBody>
      </p:sp>
      <p:sp>
        <p:nvSpPr>
          <p:cNvPr id="8" name="Content Placeholder 7"/>
          <p:cNvSpPr>
            <a:spLocks noGrp="1"/>
          </p:cNvSpPr>
          <p:nvPr>
            <p:ph sz="half" idx="2"/>
          </p:nvPr>
        </p:nvSpPr>
        <p:spPr/>
        <p:txBody>
          <a:bodyPr>
            <a:normAutofit fontScale="62500" lnSpcReduction="20000"/>
          </a:bodyPr>
          <a:lstStyle/>
          <a:p>
            <a:pPr>
              <a:buNone/>
            </a:pPr>
            <a:r>
              <a:rPr lang="en-GB" dirty="0" smtClean="0"/>
              <a:t>... and Resistance</a:t>
            </a:r>
          </a:p>
          <a:p>
            <a:pPr>
              <a:buNone/>
            </a:pPr>
            <a:endParaRPr lang="en-GB" dirty="0" smtClean="0"/>
          </a:p>
          <a:p>
            <a:pPr>
              <a:buNone/>
            </a:pPr>
            <a:r>
              <a:rPr lang="en-GB" b="1" dirty="0" smtClean="0"/>
              <a:t>The convictions </a:t>
            </a:r>
            <a:r>
              <a:rPr lang="en-GB" b="1" dirty="0"/>
              <a:t>that</a:t>
            </a:r>
          </a:p>
          <a:p>
            <a:pPr marL="457200" indent="-457200">
              <a:buFont typeface="Arial" charset="0"/>
              <a:buChar char="•"/>
            </a:pPr>
            <a:endParaRPr lang="en-GB" dirty="0" smtClean="0"/>
          </a:p>
          <a:p>
            <a:pPr marL="457200" indent="-457200">
              <a:buFont typeface="Arial" charset="0"/>
              <a:buChar char="•"/>
            </a:pPr>
            <a:r>
              <a:rPr lang="en-GB" dirty="0" smtClean="0"/>
              <a:t>teachers </a:t>
            </a:r>
            <a:r>
              <a:rPr lang="en-GB" dirty="0"/>
              <a:t>should be agents of </a:t>
            </a:r>
            <a:r>
              <a:rPr lang="en-GB" dirty="0" smtClean="0"/>
              <a:t>reform</a:t>
            </a:r>
          </a:p>
          <a:p>
            <a:pPr marL="457200" indent="-457200">
              <a:buNone/>
            </a:pPr>
            <a:endParaRPr lang="en-GB" dirty="0"/>
          </a:p>
          <a:p>
            <a:pPr marL="457200" indent="-457200">
              <a:buFont typeface="Arial" charset="0"/>
              <a:buChar char="•"/>
            </a:pPr>
            <a:r>
              <a:rPr lang="en-GB" dirty="0"/>
              <a:t>teachers need the power and </a:t>
            </a:r>
            <a:r>
              <a:rPr lang="en-GB" dirty="0" smtClean="0"/>
              <a:t>nurture </a:t>
            </a:r>
            <a:r>
              <a:rPr lang="en-GB" dirty="0"/>
              <a:t>of writing </a:t>
            </a:r>
            <a:r>
              <a:rPr lang="en-GB" dirty="0" smtClean="0"/>
              <a:t>communities</a:t>
            </a:r>
          </a:p>
          <a:p>
            <a:pPr marL="457200" indent="-457200">
              <a:buNone/>
            </a:pPr>
            <a:endParaRPr lang="en-GB" dirty="0"/>
          </a:p>
          <a:p>
            <a:pPr marL="457200" indent="-457200">
              <a:buFont typeface="Arial" charset="0"/>
              <a:buChar char="•"/>
            </a:pPr>
            <a:r>
              <a:rPr lang="en-GB" dirty="0" smtClean="0"/>
              <a:t>writing is distorted by  the prominence given to the writing  product at </a:t>
            </a:r>
            <a:r>
              <a:rPr lang="en-GB" dirty="0"/>
              <a:t>the expense of learning and inclusion </a:t>
            </a:r>
            <a:endParaRPr lang="en-GB" dirty="0" smtClean="0"/>
          </a:p>
          <a:p>
            <a:pPr marL="457200" indent="-457200">
              <a:buNone/>
            </a:pPr>
            <a:endParaRPr lang="en-GB" dirty="0"/>
          </a:p>
          <a:p>
            <a:pPr marL="457200" indent="-457200">
              <a:buFont typeface="Arial" charset="0"/>
              <a:buChar char="•"/>
            </a:pPr>
            <a:r>
              <a:rPr lang="en-GB" dirty="0"/>
              <a:t>by re-orienting ourselves as writing practitioners and learners everyone benefits</a:t>
            </a:r>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t>What have we learnt since the start of the project in 2009?</a:t>
            </a:r>
            <a:endParaRPr lang="en-GB" sz="2400" b="1" dirty="0"/>
          </a:p>
        </p:txBody>
      </p:sp>
      <p:sp>
        <p:nvSpPr>
          <p:cNvPr id="3" name="Content Placeholder 2"/>
          <p:cNvSpPr>
            <a:spLocks noGrp="1"/>
          </p:cNvSpPr>
          <p:nvPr>
            <p:ph sz="half" idx="1"/>
          </p:nvPr>
        </p:nvSpPr>
        <p:spPr/>
        <p:txBody>
          <a:bodyPr>
            <a:normAutofit fontScale="77500" lnSpcReduction="20000"/>
          </a:bodyPr>
          <a:lstStyle/>
          <a:p>
            <a:pPr>
              <a:buFont typeface="Arial" charset="0"/>
              <a:buChar char="•"/>
            </a:pPr>
            <a:r>
              <a:rPr lang="en-GB" dirty="0"/>
              <a:t>Writing alongside others  motivates, gives confidence and leads to discoveries</a:t>
            </a:r>
            <a:r>
              <a:rPr lang="en-GB" dirty="0" smtClean="0"/>
              <a:t>.</a:t>
            </a:r>
          </a:p>
          <a:p>
            <a:pPr>
              <a:buFont typeface="Arial" charset="0"/>
              <a:buChar char="•"/>
            </a:pPr>
            <a:endParaRPr lang="en-GB" dirty="0">
              <a:solidFill>
                <a:schemeClr val="bg1"/>
              </a:solidFill>
            </a:endParaRPr>
          </a:p>
          <a:p>
            <a:pPr>
              <a:buFont typeface="Arial" charset="0"/>
              <a:buChar char="•"/>
            </a:pPr>
            <a:r>
              <a:rPr lang="en-GB" dirty="0"/>
              <a:t>Regular writing strengthens voice and agency  – it develops a ‘hinterland’ for the </a:t>
            </a:r>
            <a:r>
              <a:rPr lang="en-GB" dirty="0" smtClean="0"/>
              <a:t>writing. </a:t>
            </a:r>
          </a:p>
          <a:p>
            <a:pPr>
              <a:buFont typeface="Arial" charset="0"/>
              <a:buChar char="•"/>
            </a:pPr>
            <a:r>
              <a:rPr lang="en-GB" dirty="0" smtClean="0">
                <a:solidFill>
                  <a:schemeClr val="bg1"/>
                </a:solidFill>
              </a:rPr>
              <a:t>teacher</a:t>
            </a:r>
            <a:r>
              <a:rPr lang="en-GB" dirty="0">
                <a:solidFill>
                  <a:schemeClr val="bg1"/>
                </a:solidFill>
              </a:rPr>
              <a:t>. </a:t>
            </a:r>
            <a:endParaRPr lang="en-GB" dirty="0"/>
          </a:p>
          <a:p>
            <a:pPr>
              <a:buFont typeface="Arial" charset="0"/>
              <a:buChar char="•"/>
            </a:pPr>
            <a:r>
              <a:rPr lang="en-GB" dirty="0"/>
              <a:t>Writing groups develop a writing habit and help teachers find ways to use writing for learning rather than proof </a:t>
            </a:r>
            <a:r>
              <a:rPr lang="en-GB" dirty="0" smtClean="0"/>
              <a:t>of </a:t>
            </a:r>
            <a:r>
              <a:rPr lang="en-GB" dirty="0" err="1" smtClean="0"/>
              <a:t>learning.</a:t>
            </a:r>
            <a:r>
              <a:rPr lang="en-GB" dirty="0" err="1" smtClean="0">
                <a:solidFill>
                  <a:schemeClr val="bg1"/>
                </a:solidFill>
              </a:rPr>
              <a:t>of</a:t>
            </a:r>
            <a:r>
              <a:rPr lang="en-GB" dirty="0" smtClean="0">
                <a:solidFill>
                  <a:schemeClr val="bg1"/>
                </a:solidFill>
              </a:rPr>
              <a:t> </a:t>
            </a:r>
            <a:r>
              <a:rPr lang="en-GB" b="1" dirty="0">
                <a:solidFill>
                  <a:schemeClr val="bg1"/>
                </a:solidFill>
              </a:rPr>
              <a:t>learning.</a:t>
            </a:r>
          </a:p>
          <a:p>
            <a:endParaRPr lang="en-GB" b="1" dirty="0"/>
          </a:p>
        </p:txBody>
      </p:sp>
      <p:sp>
        <p:nvSpPr>
          <p:cNvPr id="4" name="Content Placeholder 3"/>
          <p:cNvSpPr>
            <a:spLocks noGrp="1"/>
          </p:cNvSpPr>
          <p:nvPr>
            <p:ph sz="half" idx="2"/>
          </p:nvPr>
        </p:nvSpPr>
        <p:spPr/>
        <p:txBody>
          <a:bodyPr>
            <a:normAutofit fontScale="77500" lnSpcReduction="20000"/>
          </a:bodyPr>
          <a:lstStyle/>
          <a:p>
            <a:pPr>
              <a:buFont typeface="Arial" charset="0"/>
              <a:buChar char="•"/>
            </a:pPr>
            <a:r>
              <a:rPr lang="en-GB" dirty="0"/>
              <a:t>Teachers feel restored and enriched by collaborative creativity.</a:t>
            </a:r>
          </a:p>
          <a:p>
            <a:pPr>
              <a:buFont typeface="Arial" charset="0"/>
              <a:buChar char="•"/>
            </a:pPr>
            <a:endParaRPr lang="en-GB" dirty="0"/>
          </a:p>
          <a:p>
            <a:pPr>
              <a:buFont typeface="Arial" charset="0"/>
              <a:buChar char="•"/>
            </a:pPr>
            <a:r>
              <a:rPr lang="en-GB" dirty="0"/>
              <a:t>Writing groups are laboratories in which the fuller ‘affordances’ of writing can be explored.</a:t>
            </a:r>
          </a:p>
          <a:p>
            <a:pPr>
              <a:buFont typeface="Arial" charset="0"/>
              <a:buChar char="•"/>
            </a:pPr>
            <a:endParaRPr lang="en-GB" dirty="0"/>
          </a:p>
          <a:p>
            <a:pPr>
              <a:buFont typeface="Arial" charset="0"/>
              <a:buChar char="•"/>
            </a:pPr>
            <a:r>
              <a:rPr lang="en-GB" dirty="0"/>
              <a:t>Teachers who attend writing groups open up the writing process to young  writers.  They foster independence and resilience.</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fontScale="90000"/>
          </a:bodyPr>
          <a:lstStyle/>
          <a:p>
            <a:r>
              <a:rPr lang="en-GB" sz="2800" b="1" dirty="0" smtClean="0"/>
              <a:t>At the end of a year of ‘Writing Teachers’ at UEA, teachers write what they have learnt . These are their responses.</a:t>
            </a:r>
            <a:endParaRPr lang="en-GB" sz="2800" b="1" dirty="0"/>
          </a:p>
        </p:txBody>
      </p:sp>
      <p:sp>
        <p:nvSpPr>
          <p:cNvPr id="3" name="Content Placeholder 2"/>
          <p:cNvSpPr>
            <a:spLocks noGrp="1"/>
          </p:cNvSpPr>
          <p:nvPr>
            <p:ph sz="half" idx="1"/>
          </p:nvPr>
        </p:nvSpPr>
        <p:spPr/>
        <p:txBody>
          <a:bodyPr>
            <a:normAutofit lnSpcReduction="10000"/>
          </a:bodyPr>
          <a:lstStyle/>
          <a:p>
            <a:r>
              <a:rPr lang="en-GB" altLang="en-US" sz="1400" dirty="0" smtClean="0"/>
              <a:t>don’t be afraid to put pen to paper</a:t>
            </a:r>
          </a:p>
          <a:p>
            <a:pPr marL="342900" lvl="1" indent="-342900">
              <a:buFont typeface="Arial" pitchFamily="34" charset="0"/>
              <a:buChar char="•"/>
            </a:pPr>
            <a:r>
              <a:rPr lang="en-GB" altLang="en-US" sz="1400" b="1" dirty="0" smtClean="0"/>
              <a:t>I have lost my fear of writing. I used to avoid writing because I was worried that it might be rubbish; but now I enjoy writing for its own sake.</a:t>
            </a:r>
            <a:endParaRPr lang="en-GB" altLang="en-US" sz="1400" dirty="0" smtClean="0"/>
          </a:p>
          <a:p>
            <a:r>
              <a:rPr lang="en-GB" altLang="en-US" sz="1400" dirty="0" smtClean="0"/>
              <a:t> …that writing becomes a natural instinct in how one responds to the world…</a:t>
            </a:r>
          </a:p>
          <a:p>
            <a:r>
              <a:rPr lang="en-GB" altLang="en-US" sz="1400" dirty="0"/>
              <a:t>I can write when I’m happy and when I’m </a:t>
            </a:r>
            <a:r>
              <a:rPr lang="en-GB" altLang="en-US" sz="1400" dirty="0" smtClean="0"/>
              <a:t>sad        </a:t>
            </a:r>
            <a:r>
              <a:rPr lang="en-GB" altLang="en-US" sz="1400" dirty="0"/>
              <a:t>…..when times are good……</a:t>
            </a:r>
            <a:r>
              <a:rPr lang="en-GB" altLang="en-US" sz="1400" i="1" dirty="0"/>
              <a:t>especially</a:t>
            </a:r>
            <a:r>
              <a:rPr lang="en-GB" altLang="en-US" sz="1400" dirty="0"/>
              <a:t> when times are good /………and </a:t>
            </a:r>
            <a:r>
              <a:rPr lang="en-GB" altLang="en-US" sz="1400" dirty="0" smtClean="0"/>
              <a:t>bad</a:t>
            </a:r>
          </a:p>
          <a:p>
            <a:r>
              <a:rPr lang="en-GB" altLang="en-US" sz="1400" dirty="0" smtClean="0"/>
              <a:t>I have learned that writing can be a gift to others (my children, my partner, my students).</a:t>
            </a:r>
          </a:p>
          <a:p>
            <a:r>
              <a:rPr lang="en-GB" altLang="en-US" sz="1400" dirty="0" smtClean="0"/>
              <a:t>..that words are a prison and a freedom; that some people feel locked out of their own words…</a:t>
            </a:r>
          </a:p>
          <a:p>
            <a:pPr>
              <a:buNone/>
            </a:pPr>
            <a:r>
              <a:rPr lang="en-GB" altLang="en-US" sz="1400" dirty="0" smtClean="0"/>
              <a:t>-…that words on their own can be emotional – the power of a single word - and that sometimes a sentence can detract from that …</a:t>
            </a:r>
          </a:p>
          <a:p>
            <a:pPr>
              <a:buNone/>
            </a:pPr>
            <a:r>
              <a:rPr lang="en-GB" altLang="en-US" sz="1400" dirty="0" smtClean="0"/>
              <a:t>…that the more I write, the more motivated I am to teach</a:t>
            </a:r>
          </a:p>
          <a:p>
            <a:pPr>
              <a:buNone/>
            </a:pPr>
            <a:endParaRPr lang="en-GB" altLang="en-US" sz="1400" dirty="0" smtClean="0"/>
          </a:p>
          <a:p>
            <a:endParaRPr lang="en-GB" dirty="0"/>
          </a:p>
        </p:txBody>
      </p:sp>
      <p:sp>
        <p:nvSpPr>
          <p:cNvPr id="4" name="Content Placeholder 3"/>
          <p:cNvSpPr>
            <a:spLocks noGrp="1"/>
          </p:cNvSpPr>
          <p:nvPr>
            <p:ph sz="half" idx="2"/>
          </p:nvPr>
        </p:nvSpPr>
        <p:spPr/>
        <p:txBody>
          <a:bodyPr>
            <a:normAutofit lnSpcReduction="10000"/>
          </a:bodyPr>
          <a:lstStyle/>
          <a:p>
            <a:pPr>
              <a:spcBef>
                <a:spcPct val="0"/>
              </a:spcBef>
            </a:pPr>
            <a:r>
              <a:rPr lang="en-GB" altLang="en-US" sz="1400" dirty="0" smtClean="0"/>
              <a:t>I have learnt how important writing is to my students, and how to help them use writing as a way to protect themselves and find an identity…that they need us to facilitate and encourage their finding their voice and that we need to teach them to have stronger and stronger voices.….</a:t>
            </a:r>
          </a:p>
          <a:p>
            <a:r>
              <a:rPr lang="en-GB" altLang="en-US" sz="1400" dirty="0" smtClean="0"/>
              <a:t>…that some days I don’t want to do it, because it doesn’t seem like it’s going to be a ‘good’ day. Everyone is too noisy or too keen to be moving. Then I remember that writing can be anywhere, even on the move. One word or line after line or in the mud with a stick. I don’t really want Liam to write in pencil on my computer screen but I’m actually a little bit pleased that he wrote something, anything, anywhere…….</a:t>
            </a:r>
          </a:p>
          <a:p>
            <a:pPr>
              <a:defRPr/>
            </a:pPr>
            <a:r>
              <a:rPr lang="en-GB" sz="1400" dirty="0" smtClean="0"/>
              <a:t>Writing is so much more than pen to paper: imagining, talking, drawing, pretending, creating, changing, listening, copying, constructing, moving, rearranging, thinking, painting.</a:t>
            </a:r>
            <a:r>
              <a:rPr lang="en-GB" sz="1000" dirty="0" smtClean="0"/>
              <a:t> </a:t>
            </a:r>
          </a:p>
          <a:p>
            <a:pPr lvl="1">
              <a:buNone/>
              <a:defRPr/>
            </a:pPr>
            <a:r>
              <a:rPr lang="en-GB" sz="1000" dirty="0" smtClean="0"/>
              <a:t>We are on the right track – </a:t>
            </a:r>
            <a:r>
              <a:rPr lang="en-GB" sz="1000" i="1" dirty="0" smtClean="0"/>
              <a:t> but </a:t>
            </a:r>
            <a:r>
              <a:rPr lang="en-GB" sz="1000" dirty="0" smtClean="0"/>
              <a:t>not everyone is with us - </a:t>
            </a:r>
            <a:r>
              <a:rPr lang="en-GB" sz="1000" u="dbl" dirty="0" smtClean="0"/>
              <a:t>yet</a:t>
            </a:r>
            <a:r>
              <a:rPr lang="en-GB" sz="1000" dirty="0" smtClean="0"/>
              <a:t>!</a:t>
            </a:r>
            <a:endParaRPr lang="en-GB" altLang="en-US" sz="1000"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More responses from UEA writing teachers to the question: ‘What have you learnt?’</a:t>
            </a:r>
            <a:endParaRPr lang="en-GB" sz="2800" b="1" dirty="0"/>
          </a:p>
        </p:txBody>
      </p:sp>
      <p:sp>
        <p:nvSpPr>
          <p:cNvPr id="3" name="Content Placeholder 2"/>
          <p:cNvSpPr>
            <a:spLocks noGrp="1"/>
          </p:cNvSpPr>
          <p:nvPr>
            <p:ph sz="half" idx="1"/>
          </p:nvPr>
        </p:nvSpPr>
        <p:spPr/>
        <p:txBody>
          <a:bodyPr>
            <a:normAutofit/>
          </a:bodyPr>
          <a:lstStyle/>
          <a:p>
            <a:pPr>
              <a:defRPr/>
            </a:pPr>
            <a:r>
              <a:rPr lang="en-GB" sz="1400" dirty="0" smtClean="0"/>
              <a:t>….how important it is to write with students…..</a:t>
            </a:r>
          </a:p>
          <a:p>
            <a:r>
              <a:rPr lang="en-GB" altLang="en-US" sz="1400" dirty="0" smtClean="0"/>
              <a:t>…not writing - but </a:t>
            </a:r>
            <a:r>
              <a:rPr lang="en-GB" altLang="en-US" sz="1400" i="1" dirty="0" smtClean="0"/>
              <a:t>talking </a:t>
            </a:r>
            <a:r>
              <a:rPr lang="en-GB" altLang="en-US" sz="1400" dirty="0" smtClean="0"/>
              <a:t>-  and sharing ideas….</a:t>
            </a:r>
          </a:p>
          <a:p>
            <a:r>
              <a:rPr lang="en-GB" altLang="en-US" sz="1400" dirty="0" smtClean="0"/>
              <a:t>…reading aloud ( and how scary it is) hearing the sound of the words on the page, getting feedback….</a:t>
            </a:r>
          </a:p>
          <a:p>
            <a:r>
              <a:rPr lang="en-GB" sz="1400" dirty="0" smtClean="0"/>
              <a:t>…that students who don’t read are always writing with one hand tied behind their backs….</a:t>
            </a:r>
            <a:endParaRPr lang="en-GB" altLang="en-US" sz="1400" dirty="0" smtClean="0"/>
          </a:p>
          <a:p>
            <a:r>
              <a:rPr lang="en-GB" altLang="en-US" sz="1400" dirty="0" smtClean="0"/>
              <a:t>…that ideas trail up through the years as children get older….the same principles can be adopted for young and old……</a:t>
            </a:r>
          </a:p>
          <a:p>
            <a:r>
              <a:rPr lang="en-GB" altLang="en-US" sz="1400" dirty="0" smtClean="0"/>
              <a:t>…that all children can write what they feel. You cannot force them to feel, it must come from them. </a:t>
            </a:r>
            <a:r>
              <a:rPr lang="is-IS" altLang="en-US" sz="1400" dirty="0" smtClean="0"/>
              <a:t>… </a:t>
            </a:r>
          </a:p>
          <a:p>
            <a:r>
              <a:rPr lang="en-GB" altLang="en-US" sz="1400" dirty="0" smtClean="0"/>
              <a:t>Do not frighten the words away from the child. Let them discover their thoughts, but help them plot the words on their map.</a:t>
            </a:r>
          </a:p>
          <a:p>
            <a:endParaRPr lang="en-GB" altLang="en-US" sz="1400" dirty="0" smtClean="0"/>
          </a:p>
          <a:p>
            <a:endParaRPr lang="en-GB" sz="1400" dirty="0"/>
          </a:p>
        </p:txBody>
      </p:sp>
      <p:sp>
        <p:nvSpPr>
          <p:cNvPr id="4" name="Content Placeholder 3"/>
          <p:cNvSpPr>
            <a:spLocks noGrp="1"/>
          </p:cNvSpPr>
          <p:nvPr>
            <p:ph sz="half" idx="2"/>
          </p:nvPr>
        </p:nvSpPr>
        <p:spPr/>
        <p:txBody>
          <a:bodyPr>
            <a:normAutofit/>
          </a:bodyPr>
          <a:lstStyle/>
          <a:p>
            <a:pPr marL="342900" lvl="1" indent="-342900">
              <a:buFont typeface="Arial" pitchFamily="34" charset="0"/>
              <a:buChar char="•"/>
            </a:pPr>
            <a:r>
              <a:rPr lang="en-GB" sz="1400" dirty="0" smtClean="0"/>
              <a:t>The prompts are important, but allow people the space and time to follow their own path. Trust in the group.  Allow for gaps and silence and the pause for thought. </a:t>
            </a:r>
            <a:r>
              <a:rPr lang="is-IS" sz="1400" dirty="0" smtClean="0"/>
              <a:t>…..........</a:t>
            </a:r>
            <a:r>
              <a:rPr lang="en-GB" sz="1400" dirty="0" smtClean="0"/>
              <a:t> I need to create the opportunity, the intention, the expectation that as writers we are here to write. </a:t>
            </a:r>
            <a:endParaRPr lang="en-GB" altLang="en-US" sz="1400" b="1" dirty="0" smtClean="0"/>
          </a:p>
          <a:p>
            <a:r>
              <a:rPr lang="en-GB" altLang="en-US" sz="1400" dirty="0" smtClean="0"/>
              <a:t>Sometimes a seed is planted that will not grow for a while. And an idea is formed that will come into its own at a later date. </a:t>
            </a:r>
            <a:r>
              <a:rPr lang="is-IS" altLang="en-US" sz="1400" dirty="0" smtClean="0"/>
              <a:t>…......</a:t>
            </a:r>
            <a:r>
              <a:rPr lang="en-GB" altLang="en-US" sz="1400" dirty="0" smtClean="0"/>
              <a:t>. In a writing group the silence is as important as the sharing and the sharing is more important than showing off.</a:t>
            </a:r>
          </a:p>
          <a:p>
            <a:r>
              <a:rPr lang="en-GB" altLang="en-US" sz="1400" dirty="0" smtClean="0"/>
              <a:t>Above all, I feel coming to teachers’ writing group makes me a better, more reflective teacher.</a:t>
            </a:r>
          </a:p>
          <a:p>
            <a:r>
              <a:rPr lang="en-GB" altLang="en-US" sz="1400" dirty="0" smtClean="0"/>
              <a:t>This year I have learnt to be a writing teacher.</a:t>
            </a:r>
          </a:p>
          <a:p>
            <a:r>
              <a:rPr lang="en-GB" altLang="en-US" sz="1400" dirty="0" smtClean="0"/>
              <a:t>….. I have much more to learn…….</a:t>
            </a:r>
            <a:endParaRPr lang="en-GB" sz="1400" dirty="0" smtClean="0"/>
          </a:p>
          <a:p>
            <a:endParaRPr lang="en-US" altLang="en-US" sz="1400" dirty="0" smtClean="0"/>
          </a:p>
          <a:p>
            <a:endParaRPr lang="en-GB"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How is this shaping our current thinking? What next?</a:t>
            </a:r>
            <a:endParaRPr lang="en-GB" sz="2800" dirty="0"/>
          </a:p>
        </p:txBody>
      </p:sp>
      <p:sp>
        <p:nvSpPr>
          <p:cNvPr id="3" name="Content Placeholder 2"/>
          <p:cNvSpPr>
            <a:spLocks noGrp="1"/>
          </p:cNvSpPr>
          <p:nvPr>
            <p:ph sz="half" idx="1"/>
          </p:nvPr>
        </p:nvSpPr>
        <p:spPr/>
        <p:txBody>
          <a:bodyPr>
            <a:normAutofit fontScale="92500" lnSpcReduction="20000"/>
          </a:bodyPr>
          <a:lstStyle/>
          <a:p>
            <a:r>
              <a:rPr lang="en-GB" dirty="0" smtClean="0"/>
              <a:t>Honour the  20+ groups – of student teachers  and practising teachers – by finding sustainable ways forward</a:t>
            </a:r>
          </a:p>
          <a:p>
            <a:endParaRPr lang="en-GB" dirty="0" smtClean="0"/>
          </a:p>
          <a:p>
            <a:r>
              <a:rPr lang="en-GB" dirty="0" smtClean="0"/>
              <a:t>Continue to explore communities of practice.</a:t>
            </a:r>
          </a:p>
          <a:p>
            <a:endParaRPr lang="en-GB" dirty="0" smtClean="0"/>
          </a:p>
          <a:p>
            <a:r>
              <a:rPr lang="en-GB" dirty="0" smtClean="0"/>
              <a:t>Develop a theoretical understanding of writing and writing pedagogy.</a:t>
            </a:r>
          </a:p>
          <a:p>
            <a:endParaRPr lang="en-GB" dirty="0"/>
          </a:p>
        </p:txBody>
      </p:sp>
      <p:sp>
        <p:nvSpPr>
          <p:cNvPr id="4" name="Content Placeholder 3"/>
          <p:cNvSpPr>
            <a:spLocks noGrp="1"/>
          </p:cNvSpPr>
          <p:nvPr>
            <p:ph sz="half" idx="2"/>
          </p:nvPr>
        </p:nvSpPr>
        <p:spPr/>
        <p:txBody>
          <a:bodyPr>
            <a:normAutofit fontScale="92500" lnSpcReduction="20000"/>
          </a:bodyPr>
          <a:lstStyle/>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lgn="r">
              <a:buNone/>
            </a:pPr>
            <a:r>
              <a:rPr lang="en-GB" dirty="0" smtClean="0"/>
              <a:t>nwp.org.uk</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1343</Words>
  <Application>Microsoft Office PowerPoint</Application>
  <PresentationFormat>On-screen Show (4:3)</PresentationFormat>
  <Paragraphs>184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Developing reflective relationships between practice and principle: issues of agency, ownership and orientation within the teaching of writing</vt:lpstr>
      <vt:lpstr>Introduction and overview</vt:lpstr>
      <vt:lpstr>  “Wandering Around an Albuquerque Airport Terminal”  by Naomi Shahib Nye </vt:lpstr>
      <vt:lpstr>Writing together</vt:lpstr>
      <vt:lpstr>What drives NWP (UK)?</vt:lpstr>
      <vt:lpstr>What have we learnt since the start of the project in 2009?</vt:lpstr>
      <vt:lpstr>At the end of a year of ‘Writing Teachers’ at UEA, teachers write what they have learnt . These are their responses.</vt:lpstr>
      <vt:lpstr>More responses from UEA writing teachers to the question: ‘What have you learnt?’</vt:lpstr>
      <vt:lpstr>How is this shaping our current thinking? What next?</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reflective relationships between practice and principle: issues of agency, ownership and orientation within the teaching of writing</dc:title>
  <dc:creator>User</dc:creator>
  <cp:lastModifiedBy>User</cp:lastModifiedBy>
  <cp:revision>16</cp:revision>
  <dcterms:created xsi:type="dcterms:W3CDTF">2016-11-18T10:24:03Z</dcterms:created>
  <dcterms:modified xsi:type="dcterms:W3CDTF">2016-11-18T22:28:39Z</dcterms:modified>
</cp:coreProperties>
</file>