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5"/>
  </p:sldMasterIdLst>
  <p:notesMasterIdLst>
    <p:notesMasterId r:id="rId48"/>
  </p:notesMasterIdLst>
  <p:handoutMasterIdLst>
    <p:handoutMasterId r:id="rId49"/>
  </p:handoutMasterIdLst>
  <p:sldIdLst>
    <p:sldId id="256" r:id="rId6"/>
    <p:sldId id="323" r:id="rId7"/>
    <p:sldId id="343" r:id="rId8"/>
    <p:sldId id="344" r:id="rId9"/>
    <p:sldId id="345" r:id="rId10"/>
    <p:sldId id="353" r:id="rId11"/>
    <p:sldId id="346" r:id="rId12"/>
    <p:sldId id="347" r:id="rId13"/>
    <p:sldId id="348" r:id="rId14"/>
    <p:sldId id="349" r:id="rId15"/>
    <p:sldId id="350" r:id="rId16"/>
    <p:sldId id="354" r:id="rId17"/>
    <p:sldId id="352" r:id="rId18"/>
    <p:sldId id="380" r:id="rId19"/>
    <p:sldId id="364" r:id="rId20"/>
    <p:sldId id="355" r:id="rId21"/>
    <p:sldId id="381" r:id="rId22"/>
    <p:sldId id="356" r:id="rId23"/>
    <p:sldId id="357" r:id="rId24"/>
    <p:sldId id="365" r:id="rId25"/>
    <p:sldId id="358" r:id="rId26"/>
    <p:sldId id="359" r:id="rId27"/>
    <p:sldId id="360" r:id="rId28"/>
    <p:sldId id="361" r:id="rId29"/>
    <p:sldId id="362" r:id="rId30"/>
    <p:sldId id="363" r:id="rId31"/>
    <p:sldId id="369" r:id="rId32"/>
    <p:sldId id="378" r:id="rId33"/>
    <p:sldId id="372" r:id="rId34"/>
    <p:sldId id="377" r:id="rId35"/>
    <p:sldId id="367" r:id="rId36"/>
    <p:sldId id="382" r:id="rId37"/>
    <p:sldId id="379" r:id="rId38"/>
    <p:sldId id="376" r:id="rId39"/>
    <p:sldId id="370" r:id="rId40"/>
    <p:sldId id="307" r:id="rId41"/>
    <p:sldId id="318" r:id="rId42"/>
    <p:sldId id="319" r:id="rId43"/>
    <p:sldId id="322" r:id="rId44"/>
    <p:sldId id="371" r:id="rId45"/>
    <p:sldId id="320" r:id="rId46"/>
    <p:sldId id="338" r:id="rId47"/>
  </p:sldIdLst>
  <p:sldSz cx="9144000" cy="6858000" type="screen4x3"/>
  <p:notesSz cx="6867525" cy="9994900"/>
  <p:defaultTextStyle>
    <a:defPPr>
      <a:defRPr lang="en-US"/>
    </a:defPPr>
    <a:lvl1pPr algn="l" rtl="0" eaLnBrk="0" fontAlgn="base" hangingPunct="0">
      <a:spcBef>
        <a:spcPct val="20000"/>
      </a:spcBef>
      <a:spcAft>
        <a:spcPct val="0"/>
      </a:spcAft>
      <a:buClr>
        <a:srgbClr val="7AC6E8"/>
      </a:buClr>
      <a:buFont typeface="Wingdings" pitchFamily="2" charset="2"/>
      <a:buChar char="n"/>
      <a:defRPr sz="1900" kern="1200">
        <a:solidFill>
          <a:schemeClr val="tx1"/>
        </a:solidFill>
        <a:latin typeface="Tahoma" pitchFamily="34" charset="0"/>
        <a:ea typeface="+mn-ea"/>
        <a:cs typeface="+mn-cs"/>
      </a:defRPr>
    </a:lvl1pPr>
    <a:lvl2pPr marL="457200" algn="l" rtl="0" eaLnBrk="0" fontAlgn="base" hangingPunct="0">
      <a:spcBef>
        <a:spcPct val="20000"/>
      </a:spcBef>
      <a:spcAft>
        <a:spcPct val="0"/>
      </a:spcAft>
      <a:buClr>
        <a:srgbClr val="7AC6E8"/>
      </a:buClr>
      <a:buFont typeface="Wingdings" pitchFamily="2" charset="2"/>
      <a:buChar char="n"/>
      <a:defRPr sz="1900" kern="1200">
        <a:solidFill>
          <a:schemeClr val="tx1"/>
        </a:solidFill>
        <a:latin typeface="Tahoma" pitchFamily="34" charset="0"/>
        <a:ea typeface="+mn-ea"/>
        <a:cs typeface="+mn-cs"/>
      </a:defRPr>
    </a:lvl2pPr>
    <a:lvl3pPr marL="914400" algn="l" rtl="0" eaLnBrk="0" fontAlgn="base" hangingPunct="0">
      <a:spcBef>
        <a:spcPct val="20000"/>
      </a:spcBef>
      <a:spcAft>
        <a:spcPct val="0"/>
      </a:spcAft>
      <a:buClr>
        <a:srgbClr val="7AC6E8"/>
      </a:buClr>
      <a:buFont typeface="Wingdings" pitchFamily="2" charset="2"/>
      <a:buChar char="n"/>
      <a:defRPr sz="1900" kern="1200">
        <a:solidFill>
          <a:schemeClr val="tx1"/>
        </a:solidFill>
        <a:latin typeface="Tahoma" pitchFamily="34" charset="0"/>
        <a:ea typeface="+mn-ea"/>
        <a:cs typeface="+mn-cs"/>
      </a:defRPr>
    </a:lvl3pPr>
    <a:lvl4pPr marL="1371600" algn="l" rtl="0" eaLnBrk="0" fontAlgn="base" hangingPunct="0">
      <a:spcBef>
        <a:spcPct val="20000"/>
      </a:spcBef>
      <a:spcAft>
        <a:spcPct val="0"/>
      </a:spcAft>
      <a:buClr>
        <a:srgbClr val="7AC6E8"/>
      </a:buClr>
      <a:buFont typeface="Wingdings" pitchFamily="2" charset="2"/>
      <a:buChar char="n"/>
      <a:defRPr sz="1900" kern="1200">
        <a:solidFill>
          <a:schemeClr val="tx1"/>
        </a:solidFill>
        <a:latin typeface="Tahoma" pitchFamily="34" charset="0"/>
        <a:ea typeface="+mn-ea"/>
        <a:cs typeface="+mn-cs"/>
      </a:defRPr>
    </a:lvl4pPr>
    <a:lvl5pPr marL="1828800" algn="l" rtl="0" eaLnBrk="0" fontAlgn="base" hangingPunct="0">
      <a:spcBef>
        <a:spcPct val="20000"/>
      </a:spcBef>
      <a:spcAft>
        <a:spcPct val="0"/>
      </a:spcAft>
      <a:buClr>
        <a:srgbClr val="7AC6E8"/>
      </a:buClr>
      <a:buFont typeface="Wingdings" pitchFamily="2" charset="2"/>
      <a:buChar char="n"/>
      <a:defRPr sz="1900" kern="1200">
        <a:solidFill>
          <a:schemeClr val="tx1"/>
        </a:solidFill>
        <a:latin typeface="Tahoma" pitchFamily="34" charset="0"/>
        <a:ea typeface="+mn-ea"/>
        <a:cs typeface="+mn-cs"/>
      </a:defRPr>
    </a:lvl5pPr>
    <a:lvl6pPr marL="2286000" algn="l" defTabSz="914400" rtl="0" eaLnBrk="1" latinLnBrk="0" hangingPunct="1">
      <a:defRPr sz="1900" kern="1200">
        <a:solidFill>
          <a:schemeClr val="tx1"/>
        </a:solidFill>
        <a:latin typeface="Tahoma" pitchFamily="34" charset="0"/>
        <a:ea typeface="+mn-ea"/>
        <a:cs typeface="+mn-cs"/>
      </a:defRPr>
    </a:lvl6pPr>
    <a:lvl7pPr marL="2743200" algn="l" defTabSz="914400" rtl="0" eaLnBrk="1" latinLnBrk="0" hangingPunct="1">
      <a:defRPr sz="1900" kern="1200">
        <a:solidFill>
          <a:schemeClr val="tx1"/>
        </a:solidFill>
        <a:latin typeface="Tahoma" pitchFamily="34" charset="0"/>
        <a:ea typeface="+mn-ea"/>
        <a:cs typeface="+mn-cs"/>
      </a:defRPr>
    </a:lvl7pPr>
    <a:lvl8pPr marL="3200400" algn="l" defTabSz="914400" rtl="0" eaLnBrk="1" latinLnBrk="0" hangingPunct="1">
      <a:defRPr sz="1900" kern="1200">
        <a:solidFill>
          <a:schemeClr val="tx1"/>
        </a:solidFill>
        <a:latin typeface="Tahoma" pitchFamily="34" charset="0"/>
        <a:ea typeface="+mn-ea"/>
        <a:cs typeface="+mn-cs"/>
      </a:defRPr>
    </a:lvl8pPr>
    <a:lvl9pPr marL="3657600" algn="l" defTabSz="914400" rtl="0" eaLnBrk="1" latinLnBrk="0" hangingPunct="1">
      <a:defRPr sz="19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C59"/>
    <a:srgbClr val="F55A14"/>
    <a:srgbClr val="D21A51"/>
    <a:srgbClr val="666465"/>
    <a:srgbClr val="FBAB2C"/>
    <a:srgbClr val="EAECED"/>
    <a:srgbClr val="F2CDF5"/>
    <a:srgbClr val="6A991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4" autoAdjust="0"/>
    <p:restoredTop sz="88921" autoAdjust="0"/>
  </p:normalViewPr>
  <p:slideViewPr>
    <p:cSldViewPr>
      <p:cViewPr varScale="1">
        <p:scale>
          <a:sx n="77" d="100"/>
          <a:sy n="77" d="100"/>
        </p:scale>
        <p:origin x="-1290" y="-90"/>
      </p:cViewPr>
      <p:guideLst>
        <p:guide orient="horz" pos="2160"/>
        <p:guide pos="5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1992" y="-90"/>
      </p:cViewPr>
      <p:guideLst>
        <p:guide orient="horz" pos="3148"/>
        <p:guide pos="216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6563"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50" tIns="48175" rIns="96350" bIns="48175" numCol="1" anchor="t" anchorCtr="0" compatLnSpc="1">
            <a:prstTxWarp prst="textNoShape">
              <a:avLst/>
            </a:prstTxWarp>
          </a:bodyPr>
          <a:lstStyle>
            <a:lvl1pPr>
              <a:spcBef>
                <a:spcPct val="0"/>
              </a:spcBef>
              <a:buClrTx/>
              <a:buFontTx/>
              <a:buNone/>
              <a:defRPr sz="1300">
                <a:latin typeface="Times"/>
              </a:defRPr>
            </a:lvl1pPr>
          </a:lstStyle>
          <a:p>
            <a:pPr>
              <a:defRPr/>
            </a:pPr>
            <a:endParaRPr lang="en-GB"/>
          </a:p>
        </p:txBody>
      </p:sp>
      <p:sp>
        <p:nvSpPr>
          <p:cNvPr id="29699" name="Rectangle 3"/>
          <p:cNvSpPr>
            <a:spLocks noGrp="1" noChangeArrowheads="1"/>
          </p:cNvSpPr>
          <p:nvPr>
            <p:ph type="dt" sz="quarter" idx="1"/>
          </p:nvPr>
        </p:nvSpPr>
        <p:spPr bwMode="auto">
          <a:xfrm>
            <a:off x="3890963" y="0"/>
            <a:ext cx="2976562"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50" tIns="48175" rIns="96350" bIns="48175" numCol="1" anchor="t" anchorCtr="0" compatLnSpc="1">
            <a:prstTxWarp prst="textNoShape">
              <a:avLst/>
            </a:prstTxWarp>
          </a:bodyPr>
          <a:lstStyle>
            <a:lvl1pPr algn="r">
              <a:spcBef>
                <a:spcPct val="0"/>
              </a:spcBef>
              <a:buClrTx/>
              <a:buFontTx/>
              <a:buNone/>
              <a:defRPr sz="1300">
                <a:latin typeface="Times"/>
              </a:defRPr>
            </a:lvl1pPr>
          </a:lstStyle>
          <a:p>
            <a:pPr>
              <a:defRPr/>
            </a:pPr>
            <a:endParaRPr lang="en-GB"/>
          </a:p>
        </p:txBody>
      </p:sp>
      <p:sp>
        <p:nvSpPr>
          <p:cNvPr id="29700" name="Rectangle 4"/>
          <p:cNvSpPr>
            <a:spLocks noGrp="1" noChangeArrowheads="1"/>
          </p:cNvSpPr>
          <p:nvPr>
            <p:ph type="ftr" sz="quarter" idx="2"/>
          </p:nvPr>
        </p:nvSpPr>
        <p:spPr bwMode="auto">
          <a:xfrm>
            <a:off x="0" y="9494838"/>
            <a:ext cx="2976563" cy="500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50" tIns="48175" rIns="96350" bIns="48175" numCol="1" anchor="b" anchorCtr="0" compatLnSpc="1">
            <a:prstTxWarp prst="textNoShape">
              <a:avLst/>
            </a:prstTxWarp>
          </a:bodyPr>
          <a:lstStyle>
            <a:lvl1pPr>
              <a:spcBef>
                <a:spcPct val="0"/>
              </a:spcBef>
              <a:buClrTx/>
              <a:buFontTx/>
              <a:buNone/>
              <a:defRPr sz="1300">
                <a:latin typeface="Times"/>
              </a:defRPr>
            </a:lvl1pPr>
          </a:lstStyle>
          <a:p>
            <a:pPr>
              <a:defRPr/>
            </a:pPr>
            <a:endParaRPr lang="en-GB"/>
          </a:p>
        </p:txBody>
      </p:sp>
      <p:sp>
        <p:nvSpPr>
          <p:cNvPr id="29701" name="Rectangle 5"/>
          <p:cNvSpPr>
            <a:spLocks noGrp="1" noChangeArrowheads="1"/>
          </p:cNvSpPr>
          <p:nvPr>
            <p:ph type="sldNum" sz="quarter" idx="3"/>
          </p:nvPr>
        </p:nvSpPr>
        <p:spPr bwMode="auto">
          <a:xfrm>
            <a:off x="3890963" y="9494838"/>
            <a:ext cx="2976562" cy="500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350" tIns="48175" rIns="96350" bIns="48175" numCol="1" anchor="b" anchorCtr="0" compatLnSpc="1">
            <a:prstTxWarp prst="textNoShape">
              <a:avLst/>
            </a:prstTxWarp>
          </a:bodyPr>
          <a:lstStyle>
            <a:lvl1pPr algn="r">
              <a:spcBef>
                <a:spcPct val="0"/>
              </a:spcBef>
              <a:buClrTx/>
              <a:buFontTx/>
              <a:buNone/>
              <a:defRPr sz="1300">
                <a:latin typeface="Times"/>
              </a:defRPr>
            </a:lvl1pPr>
          </a:lstStyle>
          <a:p>
            <a:pPr>
              <a:defRPr/>
            </a:pPr>
            <a:fld id="{41BB41B3-9D84-49C8-8171-6FB94945F361}" type="slidenum">
              <a:rPr lang="en-GB"/>
              <a:pPr>
                <a:defRPr/>
              </a:pPr>
              <a:t>‹#›</a:t>
            </a:fld>
            <a:endParaRPr lang="en-GB"/>
          </a:p>
        </p:txBody>
      </p:sp>
    </p:spTree>
    <p:extLst>
      <p:ext uri="{BB962C8B-B14F-4D97-AF65-F5344CB8AC3E}">
        <p14:creationId xmlns="" xmlns:p14="http://schemas.microsoft.com/office/powerpoint/2010/main" val="2123655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6563" cy="500063"/>
          </a:xfrm>
          <a:prstGeom prst="rect">
            <a:avLst/>
          </a:prstGeom>
          <a:noFill/>
          <a:ln>
            <a:noFill/>
          </a:ln>
          <a:effectLst/>
          <a:extLst>
            <a:ext uri="{909E8E84-426E-40DD-AFC4-6F175D3DCCD1}">
              <a14:hiddenFill xmlns="" xmlns:a14="http://schemas.microsoft.com/office/drawing/2010/main">
                <a:solidFill>
                  <a:srgbClr val="903594"/>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6350" tIns="48175" rIns="96350" bIns="48175" numCol="1" anchor="ctr" anchorCtr="0" compatLnSpc="1">
            <a:prstTxWarp prst="textNoShape">
              <a:avLst/>
            </a:prstTxWarp>
          </a:bodyPr>
          <a:lstStyle>
            <a:lvl1pPr>
              <a:spcBef>
                <a:spcPct val="0"/>
              </a:spcBef>
              <a:buClrTx/>
              <a:buFontTx/>
              <a:buNone/>
              <a:defRPr sz="1300">
                <a:latin typeface="Times"/>
              </a:defRPr>
            </a:lvl1pPr>
          </a:lstStyle>
          <a:p>
            <a:pPr>
              <a:defRPr/>
            </a:pPr>
            <a:endParaRPr lang="en-US"/>
          </a:p>
        </p:txBody>
      </p:sp>
      <p:sp>
        <p:nvSpPr>
          <p:cNvPr id="10243" name="Rectangle 3"/>
          <p:cNvSpPr>
            <a:spLocks noGrp="1" noChangeArrowheads="1"/>
          </p:cNvSpPr>
          <p:nvPr>
            <p:ph type="dt" idx="1"/>
          </p:nvPr>
        </p:nvSpPr>
        <p:spPr bwMode="auto">
          <a:xfrm>
            <a:off x="3890963" y="0"/>
            <a:ext cx="2976562" cy="500063"/>
          </a:xfrm>
          <a:prstGeom prst="rect">
            <a:avLst/>
          </a:prstGeom>
          <a:noFill/>
          <a:ln>
            <a:noFill/>
          </a:ln>
          <a:effectLst/>
          <a:extLst>
            <a:ext uri="{909E8E84-426E-40DD-AFC4-6F175D3DCCD1}">
              <a14:hiddenFill xmlns="" xmlns:a14="http://schemas.microsoft.com/office/drawing/2010/main">
                <a:solidFill>
                  <a:srgbClr val="903594"/>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6350" tIns="48175" rIns="96350" bIns="48175" numCol="1" anchor="ctr" anchorCtr="0" compatLnSpc="1">
            <a:prstTxWarp prst="textNoShape">
              <a:avLst/>
            </a:prstTxWarp>
          </a:bodyPr>
          <a:lstStyle>
            <a:lvl1pPr algn="r">
              <a:spcBef>
                <a:spcPct val="0"/>
              </a:spcBef>
              <a:buClrTx/>
              <a:buFontTx/>
              <a:buNone/>
              <a:defRPr sz="1300">
                <a:latin typeface="Times"/>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935038" y="749300"/>
            <a:ext cx="4997450" cy="3748088"/>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0245" name="Rectangle 5"/>
          <p:cNvSpPr>
            <a:spLocks noGrp="1" noChangeArrowheads="1"/>
          </p:cNvSpPr>
          <p:nvPr>
            <p:ph type="body" sz="quarter" idx="3"/>
          </p:nvPr>
        </p:nvSpPr>
        <p:spPr bwMode="auto">
          <a:xfrm>
            <a:off x="915988" y="4748213"/>
            <a:ext cx="5035550" cy="4497387"/>
          </a:xfrm>
          <a:prstGeom prst="rect">
            <a:avLst/>
          </a:prstGeom>
          <a:noFill/>
          <a:ln>
            <a:noFill/>
          </a:ln>
          <a:effectLst/>
          <a:extLst>
            <a:ext uri="{909E8E84-426E-40DD-AFC4-6F175D3DCCD1}">
              <a14:hiddenFill xmlns="" xmlns:a14="http://schemas.microsoft.com/office/drawing/2010/main">
                <a:solidFill>
                  <a:srgbClr val="903594"/>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6350" tIns="48175" rIns="96350" bIns="48175"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494838"/>
            <a:ext cx="2976563" cy="500062"/>
          </a:xfrm>
          <a:prstGeom prst="rect">
            <a:avLst/>
          </a:prstGeom>
          <a:noFill/>
          <a:ln>
            <a:noFill/>
          </a:ln>
          <a:effectLst/>
          <a:extLst>
            <a:ext uri="{909E8E84-426E-40DD-AFC4-6F175D3DCCD1}">
              <a14:hiddenFill xmlns="" xmlns:a14="http://schemas.microsoft.com/office/drawing/2010/main">
                <a:solidFill>
                  <a:srgbClr val="903594"/>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6350" tIns="48175" rIns="96350" bIns="48175" numCol="1" anchor="b" anchorCtr="0" compatLnSpc="1">
            <a:prstTxWarp prst="textNoShape">
              <a:avLst/>
            </a:prstTxWarp>
          </a:bodyPr>
          <a:lstStyle>
            <a:lvl1pPr>
              <a:spcBef>
                <a:spcPct val="0"/>
              </a:spcBef>
              <a:buClrTx/>
              <a:buFontTx/>
              <a:buNone/>
              <a:defRPr sz="1300">
                <a:latin typeface="Times"/>
              </a:defRPr>
            </a:lvl1pPr>
          </a:lstStyle>
          <a:p>
            <a:pPr>
              <a:defRPr/>
            </a:pPr>
            <a:endParaRPr lang="en-US"/>
          </a:p>
        </p:txBody>
      </p:sp>
      <p:sp>
        <p:nvSpPr>
          <p:cNvPr id="10247" name="Rectangle 7"/>
          <p:cNvSpPr>
            <a:spLocks noGrp="1" noChangeArrowheads="1"/>
          </p:cNvSpPr>
          <p:nvPr>
            <p:ph type="sldNum" sz="quarter" idx="5"/>
          </p:nvPr>
        </p:nvSpPr>
        <p:spPr bwMode="auto">
          <a:xfrm>
            <a:off x="3890963" y="9494838"/>
            <a:ext cx="2976562" cy="500062"/>
          </a:xfrm>
          <a:prstGeom prst="rect">
            <a:avLst/>
          </a:prstGeom>
          <a:noFill/>
          <a:ln>
            <a:noFill/>
          </a:ln>
          <a:effectLst/>
          <a:extLst>
            <a:ext uri="{909E8E84-426E-40DD-AFC4-6F175D3DCCD1}">
              <a14:hiddenFill xmlns="" xmlns:a14="http://schemas.microsoft.com/office/drawing/2010/main">
                <a:solidFill>
                  <a:srgbClr val="903594"/>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6350" tIns="48175" rIns="96350" bIns="48175" numCol="1" anchor="b" anchorCtr="0" compatLnSpc="1">
            <a:prstTxWarp prst="textNoShape">
              <a:avLst/>
            </a:prstTxWarp>
          </a:bodyPr>
          <a:lstStyle>
            <a:lvl1pPr algn="r">
              <a:spcBef>
                <a:spcPct val="0"/>
              </a:spcBef>
              <a:buClrTx/>
              <a:buFontTx/>
              <a:buNone/>
              <a:defRPr sz="1300">
                <a:latin typeface="Times"/>
              </a:defRPr>
            </a:lvl1pPr>
          </a:lstStyle>
          <a:p>
            <a:pPr>
              <a:defRPr/>
            </a:pPr>
            <a:fld id="{35F62570-AF8A-46B5-8D4A-159C5C772874}" type="slidenum">
              <a:rPr lang="en-US"/>
              <a:pPr>
                <a:defRPr/>
              </a:pPr>
              <a:t>‹#›</a:t>
            </a:fld>
            <a:endParaRPr lang="en-US"/>
          </a:p>
        </p:txBody>
      </p:sp>
    </p:spTree>
    <p:extLst>
      <p:ext uri="{BB962C8B-B14F-4D97-AF65-F5344CB8AC3E}">
        <p14:creationId xmlns="" xmlns:p14="http://schemas.microsoft.com/office/powerpoint/2010/main" val="218119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nglishforeveryone.org/Topics/Terms-of-Use.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ducation.gov.uk/schools/teachingandlearning/schoolswhitepaper/b0068570/the-importance-of-teach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ommons.wikimedia.org/wiki/File:Balanced_scale_of_Justice.sv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ommons.wikimedia.org/wiki/File:Preparing_Firework.jp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ommons.wikimedia.org/wiki/User:Leafsfan67"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en.wikipedia.org/wiki/File:Fireworks_on_Canada_DAY.jpg"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flickr.com/photos/dar1977/3758951750/in/pool-1157160@N2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flickr.com/photos/dar1977/3758951750/in/pool-1157160@N24"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GB" altLang="en-US" smtClean="0">
              <a:latin typeface="Times" charset="0"/>
            </a:endParaRPr>
          </a:p>
        </p:txBody>
      </p:sp>
      <p:sp>
        <p:nvSpPr>
          <p:cNvPr id="47108"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82638" indent="-300038">
              <a:defRPr sz="1900">
                <a:solidFill>
                  <a:schemeClr val="tx1"/>
                </a:solidFill>
                <a:latin typeface="Tahoma" pitchFamily="34" charset="0"/>
              </a:defRPr>
            </a:lvl2pPr>
            <a:lvl3pPr marL="1203325" indent="-239713">
              <a:defRPr sz="1900">
                <a:solidFill>
                  <a:schemeClr val="tx1"/>
                </a:solidFill>
                <a:latin typeface="Tahoma" pitchFamily="34" charset="0"/>
              </a:defRPr>
            </a:lvl3pPr>
            <a:lvl4pPr marL="1685925" indent="-239713">
              <a:defRPr sz="1900">
                <a:solidFill>
                  <a:schemeClr val="tx1"/>
                </a:solidFill>
                <a:latin typeface="Tahoma" pitchFamily="34" charset="0"/>
              </a:defRPr>
            </a:lvl4pPr>
            <a:lvl5pPr marL="2166938" indent="-239713">
              <a:defRPr sz="1900">
                <a:solidFill>
                  <a:schemeClr val="tx1"/>
                </a:solidFill>
                <a:latin typeface="Tahoma" pitchFamily="34" charset="0"/>
              </a:defRPr>
            </a:lvl5pPr>
            <a:lvl6pPr marL="2624138" indent="-239713"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3081338" indent="-239713"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538538" indent="-239713"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995738" indent="-239713"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4D30E587-0121-42F4-954E-7122F6AFD20F}" type="slidenum">
              <a:rPr lang="en-US" altLang="en-US" sz="1300" smtClean="0">
                <a:latin typeface="Times" charset="0"/>
              </a:rPr>
              <a:pPr/>
              <a:t>1</a:t>
            </a:fld>
            <a:endParaRPr lang="en-US" altLang="en-US" sz="1300"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GB" altLang="en-US" smtClean="0">
              <a:latin typeface="Times" charset="0"/>
            </a:endParaRPr>
          </a:p>
        </p:txBody>
      </p:sp>
      <p:sp>
        <p:nvSpPr>
          <p:cNvPr id="56324"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9E43A8D4-E5C7-404C-9F95-BE24BFB53F3A}" type="slidenum">
              <a:rPr lang="en-US" altLang="en-US" sz="1300" smtClean="0">
                <a:latin typeface="Times" charset="0"/>
              </a:rPr>
              <a:pPr/>
              <a:t>18</a:t>
            </a:fld>
            <a:endParaRPr lang="en-US" altLang="en-US" sz="1300"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GB" altLang="en-US" smtClean="0">
              <a:latin typeface="Times" charset="0"/>
            </a:endParaRPr>
          </a:p>
        </p:txBody>
      </p:sp>
      <p:sp>
        <p:nvSpPr>
          <p:cNvPr id="57348"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CBAEBB2B-8BC4-4315-BDBE-A3780EDF2CA9}" type="slidenum">
              <a:rPr lang="en-US" altLang="en-US" sz="1300" smtClean="0">
                <a:latin typeface="Times" charset="0"/>
              </a:rPr>
              <a:pPr/>
              <a:t>19</a:t>
            </a:fld>
            <a:endParaRPr lang="en-US" altLang="en-US" sz="1300"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GB" altLang="en-US" i="1" smtClean="0">
                <a:latin typeface="Times" charset="0"/>
              </a:rPr>
              <a:t>The Toy Grammar or Learning Without Labour</a:t>
            </a:r>
            <a:endParaRPr lang="en-GB" altLang="en-US" smtClean="0">
              <a:latin typeface="Times" charset="0"/>
            </a:endParaRPr>
          </a:p>
          <a:p>
            <a:r>
              <a:rPr lang="en-GB" altLang="en-US" smtClean="0">
                <a:latin typeface="Times" charset="0"/>
              </a:rPr>
              <a:t>A child’s primer c.1855</a:t>
            </a:r>
          </a:p>
          <a:p>
            <a:endParaRPr lang="en-GB" altLang="en-US" smtClean="0">
              <a:latin typeface="Times" charset="0"/>
            </a:endParaRPr>
          </a:p>
        </p:txBody>
      </p:sp>
      <p:sp>
        <p:nvSpPr>
          <p:cNvPr id="58372"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8F510E30-1478-4BAB-B855-D22E3A72D881}" type="slidenum">
              <a:rPr lang="en-US" altLang="en-US" sz="1300" smtClean="0">
                <a:latin typeface="Times" charset="0"/>
              </a:rPr>
              <a:pPr/>
              <a:t>20</a:t>
            </a:fld>
            <a:endParaRPr lang="en-US" altLang="en-US" sz="1300"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GB" altLang="en-US" i="1" smtClean="0">
                <a:latin typeface="Times" charset="0"/>
              </a:rPr>
              <a:t>The Toy Grammar or Learning Without Labour</a:t>
            </a:r>
            <a:endParaRPr lang="en-GB" altLang="en-US" smtClean="0">
              <a:latin typeface="Times" charset="0"/>
            </a:endParaRPr>
          </a:p>
          <a:p>
            <a:r>
              <a:rPr lang="en-GB" altLang="en-US" smtClean="0">
                <a:latin typeface="Times" charset="0"/>
              </a:rPr>
              <a:t>A child’s primer c.1855</a:t>
            </a:r>
          </a:p>
        </p:txBody>
      </p:sp>
      <p:sp>
        <p:nvSpPr>
          <p:cNvPr id="59396"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F841607B-CA34-4AD4-979B-72B6A920E5FC}" type="slidenum">
              <a:rPr lang="en-US" altLang="en-US" sz="1300" smtClean="0">
                <a:latin typeface="Times" charset="0"/>
              </a:rPr>
              <a:pPr/>
              <a:t>21</a:t>
            </a:fld>
            <a:endParaRPr lang="en-US" altLang="en-US" sz="1300"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GB" altLang="en-US" smtClean="0">
                <a:latin typeface="Times" charset="0"/>
              </a:rPr>
              <a:t>http://en.wikipedia.org/wiki/Dragohttp://en.wikipedia.org/wiki/Dragon</a:t>
            </a:r>
          </a:p>
          <a:p>
            <a:endParaRPr lang="en-GB" altLang="en-US" smtClean="0">
              <a:latin typeface="Times" charset="0"/>
            </a:endParaRPr>
          </a:p>
        </p:txBody>
      </p:sp>
      <p:sp>
        <p:nvSpPr>
          <p:cNvPr id="60420"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35925536-6E39-4415-8A07-D8C145720554}" type="slidenum">
              <a:rPr lang="en-US" altLang="en-US" sz="1300" smtClean="0">
                <a:latin typeface="Times" charset="0"/>
              </a:rPr>
              <a:pPr/>
              <a:t>22</a:t>
            </a:fld>
            <a:endParaRPr lang="en-US" altLang="en-US" sz="1300"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GB" altLang="en-US" smtClean="0">
                <a:latin typeface="Times" charset="0"/>
              </a:rPr>
              <a:t>Kate Greenaway </a:t>
            </a:r>
            <a:r>
              <a:rPr lang="en-GB" altLang="en-US" i="1" smtClean="0">
                <a:latin typeface="Times" charset="0"/>
              </a:rPr>
              <a:t>Little Anne – </a:t>
            </a:r>
            <a:r>
              <a:rPr lang="en-GB" altLang="en-US" smtClean="0">
                <a:latin typeface="Times" charset="0"/>
              </a:rPr>
              <a:t>out of copyright</a:t>
            </a:r>
          </a:p>
          <a:p>
            <a:endParaRPr lang="en-GB" altLang="en-US" smtClean="0">
              <a:latin typeface="Times" charset="0"/>
            </a:endParaRPr>
          </a:p>
        </p:txBody>
      </p:sp>
      <p:sp>
        <p:nvSpPr>
          <p:cNvPr id="61444"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601EC520-AD06-4F18-B736-B7B8614EA46F}" type="slidenum">
              <a:rPr lang="en-US" altLang="en-US" sz="1300" smtClean="0">
                <a:latin typeface="Times" charset="0"/>
              </a:rPr>
              <a:pPr/>
              <a:t>23</a:t>
            </a:fld>
            <a:endParaRPr lang="en-US" altLang="en-US" sz="1300"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GB" altLang="en-US" smtClean="0">
              <a:latin typeface="Times" charset="0"/>
            </a:endParaRPr>
          </a:p>
        </p:txBody>
      </p:sp>
      <p:sp>
        <p:nvSpPr>
          <p:cNvPr id="62468"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89C10CCB-0A9C-4AC8-9BC6-E51E330CA93E}" type="slidenum">
              <a:rPr lang="en-US" altLang="en-US" sz="1300" smtClean="0">
                <a:latin typeface="Times" charset="0"/>
              </a:rPr>
              <a:pPr/>
              <a:t>24</a:t>
            </a:fld>
            <a:endParaRPr lang="en-US" altLang="en-US" sz="1300"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GB" altLang="en-US" smtClean="0">
              <a:latin typeface="Times" charset="0"/>
            </a:endParaRPr>
          </a:p>
        </p:txBody>
      </p:sp>
      <p:sp>
        <p:nvSpPr>
          <p:cNvPr id="63492"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A8454222-BED6-4215-A14A-4A4D83BCEE63}" type="slidenum">
              <a:rPr lang="en-US" altLang="en-US" sz="1300" smtClean="0">
                <a:latin typeface="Times" charset="0"/>
              </a:rPr>
              <a:pPr/>
              <a:t>25</a:t>
            </a:fld>
            <a:endParaRPr lang="en-US" altLang="en-US" sz="1300"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GB" altLang="en-US" u="sng" smtClean="0">
                <a:latin typeface="Times" charset="0"/>
                <a:hlinkClick r:id="rId3"/>
              </a:rPr>
              <a:t>http://www.englishforeveryone.org/Topics/Terms-of-Use.htm</a:t>
            </a:r>
            <a:endParaRPr lang="en-GB" altLang="en-US" u="sng" smtClean="0">
              <a:latin typeface="Times" charset="0"/>
            </a:endParaRPr>
          </a:p>
          <a:p>
            <a:endParaRPr lang="en-GB" altLang="en-US" smtClean="0">
              <a:latin typeface="Times" charset="0"/>
            </a:endParaRPr>
          </a:p>
        </p:txBody>
      </p:sp>
      <p:sp>
        <p:nvSpPr>
          <p:cNvPr id="64516"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C3C9B263-B485-42C8-B0DA-35CD6E1AC0F2}" type="slidenum">
              <a:rPr lang="en-US" altLang="en-US" sz="1300" smtClean="0">
                <a:latin typeface="Times" charset="0"/>
              </a:rPr>
              <a:pPr/>
              <a:t>26</a:t>
            </a:fld>
            <a:endParaRPr lang="en-US" altLang="en-US" sz="1300"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GB" altLang="en-US" smtClean="0">
                <a:latin typeface="Times" charset="0"/>
              </a:rPr>
              <a:t>Exeter University research project: </a:t>
            </a:r>
            <a:r>
              <a:rPr lang="en-GB" altLang="en-US" i="1" smtClean="0">
                <a:latin typeface="Times" charset="0"/>
              </a:rPr>
              <a:t>Contextual teaching of grammar</a:t>
            </a:r>
          </a:p>
          <a:p>
            <a:endParaRPr lang="en-GB" altLang="en-US" smtClean="0">
              <a:latin typeface="Times" charset="0"/>
            </a:endParaRPr>
          </a:p>
        </p:txBody>
      </p:sp>
      <p:sp>
        <p:nvSpPr>
          <p:cNvPr id="65540"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A867703E-8089-40D9-AFE6-C9D3E88B55AC}" type="slidenum">
              <a:rPr lang="en-US" altLang="en-US" sz="1300" smtClean="0">
                <a:latin typeface="Times" charset="0"/>
              </a:rPr>
              <a:pPr/>
              <a:t>27</a:t>
            </a:fld>
            <a:endParaRPr lang="en-US" altLang="en-US" sz="1300"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GB" altLang="en-US" i="1" smtClean="0">
                <a:latin typeface="Times" charset="0"/>
              </a:rPr>
              <a:t>The importance of teaching: schools White Paper</a:t>
            </a:r>
            <a:r>
              <a:rPr lang="en-GB" altLang="en-US" smtClean="0">
                <a:latin typeface="Times" charset="0"/>
              </a:rPr>
              <a:t>,</a:t>
            </a:r>
            <a:r>
              <a:rPr lang="en-GB" altLang="en-US" i="1" smtClean="0">
                <a:latin typeface="Times" charset="0"/>
              </a:rPr>
              <a:t> </a:t>
            </a:r>
            <a:r>
              <a:rPr lang="en-GB" altLang="en-US" smtClean="0">
                <a:latin typeface="Times" charset="0"/>
              </a:rPr>
              <a:t>Department for Education, 2010</a:t>
            </a:r>
          </a:p>
          <a:p>
            <a:r>
              <a:rPr lang="en-GB" altLang="en-US" u="sng" smtClean="0">
                <a:latin typeface="Times" charset="0"/>
                <a:hlinkClick r:id="rId3"/>
              </a:rPr>
              <a:t>www.education.gov.uk/schools/teachingandlearning/schoolswhitepaper/b0068570/the-importance-of-teaching</a:t>
            </a:r>
            <a:r>
              <a:rPr lang="en-GB" altLang="en-US" smtClean="0">
                <a:latin typeface="Times" charset="0"/>
              </a:rPr>
              <a:t> </a:t>
            </a:r>
          </a:p>
        </p:txBody>
      </p:sp>
      <p:sp>
        <p:nvSpPr>
          <p:cNvPr id="48132"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36A43548-5273-4067-81F2-FFCDD90C2C55}" type="slidenum">
              <a:rPr lang="en-US" altLang="en-US" sz="1300" smtClean="0">
                <a:latin typeface="Times" charset="0"/>
              </a:rPr>
              <a:pPr/>
              <a:t>8</a:t>
            </a:fld>
            <a:endParaRPr lang="en-US" altLang="en-US" sz="1300"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GB" altLang="en-US" i="1" smtClean="0">
                <a:latin typeface="Times" charset="0"/>
              </a:rPr>
              <a:t>The Great Gatsby</a:t>
            </a:r>
            <a:r>
              <a:rPr lang="en-GB" altLang="en-US" smtClean="0">
                <a:latin typeface="Times" charset="0"/>
              </a:rPr>
              <a:t>, F. Scott Fitzgerald</a:t>
            </a:r>
          </a:p>
          <a:p>
            <a:r>
              <a:rPr lang="en-GB" altLang="en-US" smtClean="0">
                <a:latin typeface="Times" charset="0"/>
              </a:rPr>
              <a:t>The first version is Scott Fitzgerald’s</a:t>
            </a:r>
          </a:p>
        </p:txBody>
      </p:sp>
      <p:sp>
        <p:nvSpPr>
          <p:cNvPr id="66564"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E3BF281F-399D-4763-8986-E0E34FC43B58}" type="slidenum">
              <a:rPr lang="en-US" altLang="en-US" sz="1300" smtClean="0">
                <a:latin typeface="Times" charset="0"/>
              </a:rPr>
              <a:pPr/>
              <a:t>28</a:t>
            </a:fld>
            <a:endParaRPr lang="en-US" altLang="en-US" sz="1300"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GB" altLang="en-US" smtClean="0">
              <a:latin typeface="Times" charset="0"/>
            </a:endParaRPr>
          </a:p>
        </p:txBody>
      </p:sp>
      <p:sp>
        <p:nvSpPr>
          <p:cNvPr id="67588"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C553E4EC-3A57-43B9-B409-51B214E44A71}" type="slidenum">
              <a:rPr lang="en-US" altLang="en-US" sz="1300" smtClean="0">
                <a:latin typeface="Times" charset="0"/>
              </a:rPr>
              <a:pPr/>
              <a:t>31</a:t>
            </a:fld>
            <a:endParaRPr lang="en-US" altLang="en-US" sz="1300"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GB" altLang="en-US" smtClean="0">
              <a:latin typeface="Times" charset="0"/>
            </a:endParaRPr>
          </a:p>
        </p:txBody>
      </p:sp>
      <p:sp>
        <p:nvSpPr>
          <p:cNvPr id="68612"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86BD4852-AB45-4293-8FC4-0B610D333E04}" type="slidenum">
              <a:rPr lang="en-US" altLang="en-US" sz="1300" smtClean="0">
                <a:latin typeface="Times" charset="0"/>
              </a:rPr>
              <a:pPr/>
              <a:t>32</a:t>
            </a:fld>
            <a:endParaRPr lang="en-US" altLang="en-US" sz="1300"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GB" altLang="en-US" smtClean="0">
              <a:latin typeface="Times" charset="0"/>
            </a:endParaRPr>
          </a:p>
        </p:txBody>
      </p:sp>
      <p:sp>
        <p:nvSpPr>
          <p:cNvPr id="69636"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1D83E03E-8D22-419A-81ED-96AB5F4418AE}" type="slidenum">
              <a:rPr lang="en-US" altLang="en-US" sz="1300" smtClean="0">
                <a:latin typeface="Times" charset="0"/>
              </a:rPr>
              <a:pPr/>
              <a:t>33</a:t>
            </a:fld>
            <a:endParaRPr lang="en-US" altLang="en-US" sz="1300"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GB" altLang="en-US" smtClean="0">
              <a:latin typeface="Times" charset="0"/>
            </a:endParaRPr>
          </a:p>
        </p:txBody>
      </p:sp>
      <p:sp>
        <p:nvSpPr>
          <p:cNvPr id="70660"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4E9F5F00-85BF-4D8A-868E-75A09D2DE8ED}" type="slidenum">
              <a:rPr lang="en-US" altLang="en-US" sz="1300" smtClean="0">
                <a:latin typeface="Times" charset="0"/>
              </a:rPr>
              <a:pPr/>
              <a:t>34</a:t>
            </a:fld>
            <a:endParaRPr lang="en-US" altLang="en-US" sz="1300"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2550" y="9494838"/>
            <a:ext cx="2974975"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6324" tIns="48163" rIns="96324" bIns="48163" anchor="b"/>
          <a:lstStyle>
            <a:lvl1pPr defTabSz="955675">
              <a:defRPr sz="1900">
                <a:solidFill>
                  <a:schemeClr val="tx1"/>
                </a:solidFill>
                <a:latin typeface="Tahoma" pitchFamily="34" charset="0"/>
              </a:defRPr>
            </a:lvl1pPr>
            <a:lvl2pPr marL="742950" indent="-285750" defTabSz="955675">
              <a:defRPr sz="1900">
                <a:solidFill>
                  <a:schemeClr val="tx1"/>
                </a:solidFill>
                <a:latin typeface="Tahoma" pitchFamily="34" charset="0"/>
              </a:defRPr>
            </a:lvl2pPr>
            <a:lvl3pPr marL="1143000" indent="-228600" defTabSz="955675">
              <a:defRPr sz="1900">
                <a:solidFill>
                  <a:schemeClr val="tx1"/>
                </a:solidFill>
                <a:latin typeface="Tahoma" pitchFamily="34" charset="0"/>
              </a:defRPr>
            </a:lvl3pPr>
            <a:lvl4pPr marL="1600200" indent="-228600" defTabSz="955675">
              <a:defRPr sz="1900">
                <a:solidFill>
                  <a:schemeClr val="tx1"/>
                </a:solidFill>
                <a:latin typeface="Tahoma" pitchFamily="34" charset="0"/>
              </a:defRPr>
            </a:lvl4pPr>
            <a:lvl5pPr marL="2057400" indent="-228600" defTabSz="955675">
              <a:defRPr sz="1900">
                <a:solidFill>
                  <a:schemeClr val="tx1"/>
                </a:solidFill>
                <a:latin typeface="Tahoma" pitchFamily="34" charset="0"/>
              </a:defRPr>
            </a:lvl5pPr>
            <a:lvl6pPr marL="2514600" indent="-228600" defTabSz="955675"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defTabSz="955675"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defTabSz="955675"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defTabSz="955675"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pPr algn="r">
              <a:spcBef>
                <a:spcPct val="0"/>
              </a:spcBef>
              <a:buClrTx/>
              <a:buFontTx/>
              <a:buNone/>
            </a:pPr>
            <a:fld id="{D9D5B6F5-3BCE-4747-B8E1-F72C08AB22ED}" type="slidenum">
              <a:rPr lang="en-US" altLang="en-US" sz="1300">
                <a:latin typeface="Times" charset="0"/>
              </a:rPr>
              <a:pPr algn="r">
                <a:spcBef>
                  <a:spcPct val="0"/>
                </a:spcBef>
                <a:buClrTx/>
                <a:buFontTx/>
                <a:buNone/>
              </a:pPr>
              <a:t>35</a:t>
            </a:fld>
            <a:endParaRPr lang="en-US" altLang="en-US" sz="1300">
              <a:latin typeface="Times"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Lst>
        </p:spPr>
        <p:txBody>
          <a:bodyPr/>
          <a:lstStyle/>
          <a:p>
            <a:r>
              <a:rPr lang="en-GB" altLang="en-US" u="sng" smtClean="0">
                <a:latin typeface="Times" charset="0"/>
                <a:hlinkClick r:id="rId3"/>
              </a:rPr>
              <a:t>http://commons.wikimedia.org/wiki/File:Balanced_scale_of_Justice.svg</a:t>
            </a:r>
            <a:endParaRPr lang="en-GB" alt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GB" altLang="en-US" smtClean="0">
                <a:latin typeface="Times" charset="0"/>
              </a:rPr>
              <a:t>Preparing a firework display at Sayn Castle Germany</a:t>
            </a:r>
          </a:p>
          <a:p>
            <a:r>
              <a:rPr lang="en-GB" altLang="en-US" smtClean="0">
                <a:latin typeface="Times" charset="0"/>
              </a:rPr>
              <a:t>Photograph  by Klaus Graf,  03.09.2005</a:t>
            </a:r>
          </a:p>
          <a:p>
            <a:r>
              <a:rPr lang="en-GB" altLang="en-US" u="sng" smtClean="0">
                <a:latin typeface="Times" charset="0"/>
                <a:hlinkClick r:id="rId3"/>
              </a:rPr>
              <a:t>http://commons.wikimedia.org/wiki/File:Preparing_Firework.jpg</a:t>
            </a:r>
            <a:endParaRPr lang="en-GB" altLang="en-US" smtClean="0">
              <a:latin typeface="Times" charset="0"/>
            </a:endParaRPr>
          </a:p>
          <a:p>
            <a:r>
              <a:rPr lang="en-GB" altLang="en-US" smtClean="0">
                <a:latin typeface="Times" charset="0"/>
              </a:rPr>
              <a:t>Copyright-free</a:t>
            </a:r>
          </a:p>
        </p:txBody>
      </p:sp>
      <p:sp>
        <p:nvSpPr>
          <p:cNvPr id="72708"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22B547D2-44EC-4BBF-8525-D91683695D61}" type="slidenum">
              <a:rPr lang="en-US" altLang="en-US" sz="1300" smtClean="0">
                <a:latin typeface="Times" charset="0"/>
              </a:rPr>
              <a:pPr/>
              <a:t>37</a:t>
            </a:fld>
            <a:endParaRPr lang="en-US" altLang="en-US" sz="1300"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GB" altLang="en-US" smtClean="0">
                <a:latin typeface="Times" charset="0"/>
              </a:rPr>
              <a:t>White fireworks go off over parliament hill, Canada Day, 1 July 2011</a:t>
            </a:r>
          </a:p>
          <a:p>
            <a:r>
              <a:rPr lang="en-GB" altLang="en-US" smtClean="0">
                <a:latin typeface="Times" charset="0"/>
              </a:rPr>
              <a:t>By: </a:t>
            </a:r>
            <a:r>
              <a:rPr lang="en-GB" altLang="en-US" u="sng" smtClean="0">
                <a:latin typeface="Times" charset="0"/>
                <a:hlinkClick r:id="rId3" tooltip="User:Leafsfan67"/>
              </a:rPr>
              <a:t>Leafsfan67</a:t>
            </a:r>
            <a:endParaRPr lang="en-GB" altLang="en-US" u="sng" smtClean="0">
              <a:latin typeface="Times" charset="0"/>
            </a:endParaRPr>
          </a:p>
          <a:p>
            <a:r>
              <a:rPr lang="en-GB" altLang="en-US" smtClean="0">
                <a:latin typeface="Times" charset="0"/>
              </a:rPr>
              <a:t>Copyright-free</a:t>
            </a:r>
          </a:p>
          <a:p>
            <a:r>
              <a:rPr lang="en-GB" altLang="en-US" u="sng" smtClean="0">
                <a:latin typeface="Times" charset="0"/>
                <a:hlinkClick r:id="rId4"/>
              </a:rPr>
              <a:t>http://en.wikipedia.org/wiki/File:Fireworks_on_Canada_DAY.jpg</a:t>
            </a:r>
            <a:endParaRPr lang="en-GB" altLang="en-US" smtClean="0">
              <a:latin typeface="Times" charset="0"/>
            </a:endParaRPr>
          </a:p>
          <a:p>
            <a:r>
              <a:rPr lang="en-GB" altLang="en-US" smtClean="0">
                <a:latin typeface="Times" charset="0"/>
              </a:rPr>
              <a:t> </a:t>
            </a:r>
          </a:p>
          <a:p>
            <a:r>
              <a:rPr lang="en-GB" altLang="en-US" smtClean="0">
                <a:latin typeface="Times" charset="0"/>
              </a:rPr>
              <a:t>Copyright free</a:t>
            </a:r>
          </a:p>
        </p:txBody>
      </p:sp>
      <p:sp>
        <p:nvSpPr>
          <p:cNvPr id="73732"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1713F276-D0C9-453A-B99D-C0ED2476256B}" type="slidenum">
              <a:rPr lang="en-US" altLang="en-US" sz="1300" smtClean="0">
                <a:latin typeface="Times" charset="0"/>
              </a:rPr>
              <a:pPr/>
              <a:t>38</a:t>
            </a:fld>
            <a:endParaRPr lang="en-US" altLang="en-US" sz="1300"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GB" altLang="en-US" u="sng" smtClean="0">
                <a:latin typeface="Times" charset="0"/>
                <a:hlinkClick r:id="rId3"/>
              </a:rPr>
              <a:t>http://www.flickr.com/photos/dar1977/3758951750/in/pool-1157160@N24</a:t>
            </a:r>
            <a:endParaRPr lang="en-GB" altLang="en-US" smtClean="0">
              <a:latin typeface="Times" charset="0"/>
            </a:endParaRPr>
          </a:p>
          <a:p>
            <a:r>
              <a:rPr lang="en-GB" altLang="en-US" smtClean="0">
                <a:latin typeface="Times" charset="0"/>
              </a:rPr>
              <a:t>Copyright-free</a:t>
            </a:r>
          </a:p>
        </p:txBody>
      </p:sp>
      <p:sp>
        <p:nvSpPr>
          <p:cNvPr id="74756"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501E2AF9-40D3-45E8-9D5E-7B14A97B04D7}" type="slidenum">
              <a:rPr lang="en-US" altLang="en-US" sz="1300" smtClean="0">
                <a:latin typeface="Times" charset="0"/>
              </a:rPr>
              <a:pPr/>
              <a:t>39</a:t>
            </a:fld>
            <a:endParaRPr lang="en-US" altLang="en-US" sz="1300"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GB" altLang="en-US" u="sng" smtClean="0">
                <a:latin typeface="Times" charset="0"/>
                <a:hlinkClick r:id="rId3"/>
              </a:rPr>
              <a:t>http://www.flickr.com/photos/dar1977/3758951750/in/pool-1157160@N24</a:t>
            </a:r>
            <a:endParaRPr lang="en-GB" altLang="en-US" smtClean="0">
              <a:latin typeface="Times" charset="0"/>
            </a:endParaRPr>
          </a:p>
          <a:p>
            <a:r>
              <a:rPr lang="en-GB" altLang="en-US" smtClean="0">
                <a:latin typeface="Times" charset="0"/>
              </a:rPr>
              <a:t>Copyright-free</a:t>
            </a:r>
          </a:p>
        </p:txBody>
      </p:sp>
      <p:sp>
        <p:nvSpPr>
          <p:cNvPr id="75780"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3400B496-8089-44B8-B761-EAD690787F8A}" type="slidenum">
              <a:rPr lang="en-US" altLang="en-US" sz="1300" smtClean="0">
                <a:latin typeface="Times" charset="0"/>
              </a:rPr>
              <a:pPr/>
              <a:t>40</a:t>
            </a:fld>
            <a:endParaRPr lang="en-US" altLang="en-US" sz="1300"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GB" altLang="en-US" i="1" smtClean="0">
                <a:latin typeface="Times" charset="0"/>
              </a:rPr>
              <a:t>Beyond the Crossroads, </a:t>
            </a:r>
            <a:r>
              <a:rPr lang="en-GB" altLang="en-US" smtClean="0">
                <a:latin typeface="Times" charset="0"/>
              </a:rPr>
              <a:t>2009</a:t>
            </a:r>
          </a:p>
          <a:p>
            <a:r>
              <a:rPr lang="en-GB" altLang="en-US" smtClean="0">
                <a:latin typeface="Times" charset="0"/>
              </a:rPr>
              <a:t> The National Advisor’s report on a day’s seminars with English teachers, following publication of </a:t>
            </a:r>
            <a:r>
              <a:rPr lang="en-GB" altLang="en-US" i="1" smtClean="0">
                <a:latin typeface="Times" charset="0"/>
              </a:rPr>
              <a:t>English at the Crossroads</a:t>
            </a:r>
            <a:r>
              <a:rPr lang="en-GB" altLang="en-US" smtClean="0">
                <a:latin typeface="Times" charset="0"/>
              </a:rPr>
              <a:t>.</a:t>
            </a:r>
          </a:p>
        </p:txBody>
      </p:sp>
      <p:sp>
        <p:nvSpPr>
          <p:cNvPr id="49156"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A454CF32-5192-4CFC-B2C0-3B4C3BB55500}" type="slidenum">
              <a:rPr lang="en-US" altLang="en-US" sz="1300" smtClean="0">
                <a:latin typeface="Times" charset="0"/>
              </a:rPr>
              <a:pPr/>
              <a:t>9</a:t>
            </a:fld>
            <a:endParaRPr lang="en-US" altLang="en-US" sz="1300"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GB" altLang="en-US" smtClean="0">
                <a:latin typeface="Times" charset="0"/>
              </a:rPr>
              <a:t>Wood, Robert S., </a:t>
            </a:r>
            <a:r>
              <a:rPr lang="en-GB" altLang="en-US" i="1" smtClean="0">
                <a:latin typeface="Times" charset="0"/>
              </a:rPr>
              <a:t>Organized Games for the Playground</a:t>
            </a:r>
            <a:r>
              <a:rPr lang="en-GB" altLang="en-US" smtClean="0">
                <a:latin typeface="Times" charset="0"/>
              </a:rPr>
              <a:t>, Macmillan and Co., Ltd., 1913  </a:t>
            </a:r>
          </a:p>
          <a:p>
            <a:r>
              <a:rPr lang="en-GB" altLang="en-US" smtClean="0">
                <a:latin typeface="Times" charset="0"/>
              </a:rPr>
              <a:t>Not in copyright (In TNM Collection)</a:t>
            </a:r>
          </a:p>
        </p:txBody>
      </p:sp>
      <p:sp>
        <p:nvSpPr>
          <p:cNvPr id="76804"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0CD10F24-0003-488F-AB89-E62B951AB96E}" type="slidenum">
              <a:rPr lang="en-US" altLang="en-US" sz="1300" smtClean="0">
                <a:latin typeface="Times" charset="0"/>
              </a:rPr>
              <a:pPr/>
              <a:t>41</a:t>
            </a:fld>
            <a:endParaRPr lang="en-US" altLang="en-US" sz="1300"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92550" y="9494838"/>
            <a:ext cx="2974975"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6324" tIns="48163" rIns="96324" bIns="48163" anchor="b"/>
          <a:lstStyle>
            <a:lvl1pPr defTabSz="955675">
              <a:defRPr sz="1900">
                <a:solidFill>
                  <a:schemeClr val="tx1"/>
                </a:solidFill>
                <a:latin typeface="Tahoma" pitchFamily="34" charset="0"/>
              </a:defRPr>
            </a:lvl1pPr>
            <a:lvl2pPr marL="742950" indent="-285750" defTabSz="955675">
              <a:defRPr sz="1900">
                <a:solidFill>
                  <a:schemeClr val="tx1"/>
                </a:solidFill>
                <a:latin typeface="Tahoma" pitchFamily="34" charset="0"/>
              </a:defRPr>
            </a:lvl2pPr>
            <a:lvl3pPr marL="1143000" indent="-228600" defTabSz="955675">
              <a:defRPr sz="1900">
                <a:solidFill>
                  <a:schemeClr val="tx1"/>
                </a:solidFill>
                <a:latin typeface="Tahoma" pitchFamily="34" charset="0"/>
              </a:defRPr>
            </a:lvl3pPr>
            <a:lvl4pPr marL="1600200" indent="-228600" defTabSz="955675">
              <a:defRPr sz="1900">
                <a:solidFill>
                  <a:schemeClr val="tx1"/>
                </a:solidFill>
                <a:latin typeface="Tahoma" pitchFamily="34" charset="0"/>
              </a:defRPr>
            </a:lvl4pPr>
            <a:lvl5pPr marL="2057400" indent="-228600" defTabSz="955675">
              <a:defRPr sz="1900">
                <a:solidFill>
                  <a:schemeClr val="tx1"/>
                </a:solidFill>
                <a:latin typeface="Tahoma" pitchFamily="34" charset="0"/>
              </a:defRPr>
            </a:lvl5pPr>
            <a:lvl6pPr marL="2514600" indent="-228600" defTabSz="955675"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defTabSz="955675"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defTabSz="955675"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defTabSz="955675"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pPr algn="r">
              <a:spcBef>
                <a:spcPct val="0"/>
              </a:spcBef>
              <a:buClrTx/>
              <a:buFontTx/>
              <a:buNone/>
            </a:pPr>
            <a:fld id="{5F4A8BF1-34E1-49C9-B825-E8668F815D65}" type="slidenum">
              <a:rPr lang="en-US" altLang="en-US" sz="1300">
                <a:latin typeface="Times" charset="0"/>
              </a:rPr>
              <a:pPr algn="r">
                <a:spcBef>
                  <a:spcPct val="0"/>
                </a:spcBef>
                <a:buClrTx/>
                <a:buFontTx/>
                <a:buNone/>
              </a:pPr>
              <a:t>42</a:t>
            </a:fld>
            <a:endParaRPr lang="en-US" altLang="en-US" sz="1300">
              <a:latin typeface="Times"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Lst>
        </p:spPr>
        <p:txBody>
          <a:bodyPr/>
          <a:lstStyle/>
          <a:p>
            <a:r>
              <a:rPr lang="en-GB" altLang="en-US" smtClean="0">
                <a:latin typeface="Times" charset="0"/>
              </a:rPr>
              <a:t>‘It ain’t what do you’ recorded by Ella Fitzgerald in 1939, published by MCA Music Ltd, 1939  </a:t>
            </a:r>
          </a:p>
          <a:p>
            <a:endParaRPr lang="en-GB" alt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GB" altLang="en-US" smtClean="0">
                <a:latin typeface="Times" charset="0"/>
              </a:rPr>
              <a:t>TNM collection</a:t>
            </a:r>
          </a:p>
        </p:txBody>
      </p:sp>
      <p:sp>
        <p:nvSpPr>
          <p:cNvPr id="50180"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C004D669-6199-4BD1-9AB0-6945B0F11C8B}" type="slidenum">
              <a:rPr lang="en-US" altLang="en-US" sz="1300" smtClean="0">
                <a:latin typeface="Times" charset="0"/>
              </a:rPr>
              <a:pPr/>
              <a:t>11</a:t>
            </a:fld>
            <a:endParaRPr lang="en-US" altLang="en-US" sz="1300"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GB" altLang="en-US" smtClean="0">
                <a:latin typeface="Times" charset="0"/>
              </a:rPr>
              <a:t>TNM collection</a:t>
            </a:r>
          </a:p>
        </p:txBody>
      </p:sp>
      <p:sp>
        <p:nvSpPr>
          <p:cNvPr id="51204"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82638" indent="-300038">
              <a:defRPr sz="1900">
                <a:solidFill>
                  <a:schemeClr val="tx1"/>
                </a:solidFill>
                <a:latin typeface="Tahoma" pitchFamily="34" charset="0"/>
              </a:defRPr>
            </a:lvl2pPr>
            <a:lvl3pPr marL="1203325" indent="-239713">
              <a:defRPr sz="1900">
                <a:solidFill>
                  <a:schemeClr val="tx1"/>
                </a:solidFill>
                <a:latin typeface="Tahoma" pitchFamily="34" charset="0"/>
              </a:defRPr>
            </a:lvl3pPr>
            <a:lvl4pPr marL="1685925" indent="-239713">
              <a:defRPr sz="1900">
                <a:solidFill>
                  <a:schemeClr val="tx1"/>
                </a:solidFill>
                <a:latin typeface="Tahoma" pitchFamily="34" charset="0"/>
              </a:defRPr>
            </a:lvl4pPr>
            <a:lvl5pPr marL="2166938" indent="-239713">
              <a:defRPr sz="1900">
                <a:solidFill>
                  <a:schemeClr val="tx1"/>
                </a:solidFill>
                <a:latin typeface="Tahoma" pitchFamily="34" charset="0"/>
              </a:defRPr>
            </a:lvl5pPr>
            <a:lvl6pPr marL="2624138" indent="-239713"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3081338" indent="-239713"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538538" indent="-239713"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995738" indent="-239713"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0C96CC83-31C2-4B5A-B003-B55021EE9DF4}" type="slidenum">
              <a:rPr lang="en-US" altLang="en-US" sz="1300" smtClean="0">
                <a:latin typeface="Times" charset="0"/>
              </a:rPr>
              <a:pPr/>
              <a:t>12</a:t>
            </a:fld>
            <a:endParaRPr lang="en-US" altLang="en-US" sz="1300"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GB" altLang="en-US" smtClean="0">
                <a:latin typeface="Times" charset="0"/>
              </a:rPr>
              <a:t>The Family’, Harry Graham, </a:t>
            </a:r>
            <a:r>
              <a:rPr lang="en-GB" altLang="en-US" i="1" smtClean="0">
                <a:latin typeface="Times" charset="0"/>
              </a:rPr>
              <a:t>Pearson’s Magazine </a:t>
            </a:r>
            <a:r>
              <a:rPr lang="en-GB" altLang="en-US" smtClean="0">
                <a:latin typeface="Times" charset="0"/>
              </a:rPr>
              <a:t>July 1925, No.355 </a:t>
            </a:r>
          </a:p>
          <a:p>
            <a:r>
              <a:rPr lang="en-GB" altLang="en-US" smtClean="0">
                <a:latin typeface="Times" charset="0"/>
              </a:rPr>
              <a:t>Out of copyright</a:t>
            </a:r>
          </a:p>
        </p:txBody>
      </p:sp>
      <p:sp>
        <p:nvSpPr>
          <p:cNvPr id="52228"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A7029C53-106B-498D-8706-6522ED0C191F}" type="slidenum">
              <a:rPr lang="en-US" altLang="en-US" sz="1300" smtClean="0">
                <a:latin typeface="Times" charset="0"/>
              </a:rPr>
              <a:pPr/>
              <a:t>13</a:t>
            </a:fld>
            <a:endParaRPr lang="en-US" altLang="en-US" sz="1300"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GB" altLang="en-US" smtClean="0">
                <a:latin typeface="Times" charset="0"/>
              </a:rPr>
              <a:t>TPM collection</a:t>
            </a:r>
          </a:p>
        </p:txBody>
      </p:sp>
      <p:sp>
        <p:nvSpPr>
          <p:cNvPr id="53252"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C2F61C8B-B42C-4ADF-84DB-4A9B29BBDDBE}" type="slidenum">
              <a:rPr lang="en-US" altLang="en-US" sz="1300" smtClean="0">
                <a:latin typeface="Times" charset="0"/>
              </a:rPr>
              <a:pPr/>
              <a:t>14</a:t>
            </a:fld>
            <a:endParaRPr lang="en-US" altLang="en-US" sz="1300"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GB" altLang="en-US" smtClean="0">
              <a:latin typeface="Times" charset="0"/>
            </a:endParaRPr>
          </a:p>
        </p:txBody>
      </p:sp>
      <p:sp>
        <p:nvSpPr>
          <p:cNvPr id="54276"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0AB9DF92-3A3E-4ED0-A2E5-EF02710DACD8}" type="slidenum">
              <a:rPr lang="en-US" altLang="en-US" sz="1300" smtClean="0">
                <a:latin typeface="Times" charset="0"/>
              </a:rPr>
              <a:pPr/>
              <a:t>16</a:t>
            </a:fld>
            <a:endParaRPr lang="en-US" altLang="en-US" sz="1300"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GB" altLang="en-US" smtClean="0">
                <a:latin typeface="Times" charset="0"/>
              </a:rPr>
              <a:t> </a:t>
            </a:r>
          </a:p>
          <a:p>
            <a:r>
              <a:rPr lang="en-GB" altLang="en-US" smtClean="0">
                <a:latin typeface="Times" charset="0"/>
              </a:rPr>
              <a:t>http://upload.wikimedia.org/wikipedia/commons/6/64/Mask_youngster_Louvre_S3044.jpg</a:t>
            </a:r>
          </a:p>
          <a:p>
            <a:r>
              <a:rPr lang="en-GB" altLang="en-US" smtClean="0">
                <a:latin typeface="Times" charset="0"/>
              </a:rPr>
              <a:t>http://commons.wikimedia.org/wiki/File:Dead_Tree_-_geograph.org.uk_-_1737363.jpg</a:t>
            </a:r>
          </a:p>
          <a:p>
            <a:r>
              <a:rPr lang="en-GB" altLang="en-US" smtClean="0">
                <a:latin typeface="Times" charset="0"/>
              </a:rPr>
              <a:t> http://en.wikipedia.org/wiki/File:Melongena_corona_2.jpg</a:t>
            </a:r>
          </a:p>
          <a:p>
            <a:endParaRPr lang="en-GB" altLang="en-US" smtClean="0">
              <a:latin typeface="Times" charset="0"/>
            </a:endParaRPr>
          </a:p>
          <a:p>
            <a:endParaRPr lang="en-GB" altLang="en-US" smtClean="0">
              <a:latin typeface="Times" charset="0"/>
            </a:endParaRPr>
          </a:p>
        </p:txBody>
      </p:sp>
      <p:sp>
        <p:nvSpPr>
          <p:cNvPr id="55300" name="Slide Number Placeholder 3"/>
          <p:cNvSpPr>
            <a:spLocks noGrp="1"/>
          </p:cNvSpPr>
          <p:nvPr>
            <p:ph type="sldNum" sz="quarter" idx="5"/>
          </p:nvPr>
        </p:nvSpPr>
        <p:spPr>
          <a:noFill/>
        </p:spPr>
        <p:txBody>
          <a:bodyPr/>
          <a:lstStyle>
            <a:lvl1pPr>
              <a:defRPr sz="1900">
                <a:solidFill>
                  <a:schemeClr val="tx1"/>
                </a:solidFill>
                <a:latin typeface="Tahoma" pitchFamily="34" charset="0"/>
              </a:defRPr>
            </a:lvl1pPr>
            <a:lvl2pPr marL="742950" indent="-285750">
              <a:defRPr sz="1900">
                <a:solidFill>
                  <a:schemeClr val="tx1"/>
                </a:solidFill>
                <a:latin typeface="Tahoma" pitchFamily="34" charset="0"/>
              </a:defRPr>
            </a:lvl2pPr>
            <a:lvl3pPr marL="1143000" indent="-228600">
              <a:defRPr sz="1900">
                <a:solidFill>
                  <a:schemeClr val="tx1"/>
                </a:solidFill>
                <a:latin typeface="Tahoma" pitchFamily="34" charset="0"/>
              </a:defRPr>
            </a:lvl3pPr>
            <a:lvl4pPr marL="1600200" indent="-228600">
              <a:defRPr sz="1900">
                <a:solidFill>
                  <a:schemeClr val="tx1"/>
                </a:solidFill>
                <a:latin typeface="Tahoma" pitchFamily="34" charset="0"/>
              </a:defRPr>
            </a:lvl4pPr>
            <a:lvl5pPr marL="2057400" indent="-228600">
              <a:defRPr sz="1900">
                <a:solidFill>
                  <a:schemeClr val="tx1"/>
                </a:solidFill>
                <a:latin typeface="Tahoma" pitchFamily="34" charset="0"/>
              </a:defRPr>
            </a:lvl5pPr>
            <a:lvl6pPr marL="25146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6pPr>
            <a:lvl7pPr marL="29718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7pPr>
            <a:lvl8pPr marL="34290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8pPr>
            <a:lvl9pPr marL="3886200" indent="-228600" eaLnBrk="0" fontAlgn="base" hangingPunct="0">
              <a:spcBef>
                <a:spcPct val="20000"/>
              </a:spcBef>
              <a:spcAft>
                <a:spcPct val="0"/>
              </a:spcAft>
              <a:buClr>
                <a:srgbClr val="7AC6E8"/>
              </a:buClr>
              <a:buFont typeface="Wingdings" pitchFamily="2" charset="2"/>
              <a:buChar char="n"/>
              <a:defRPr sz="1900">
                <a:solidFill>
                  <a:schemeClr val="tx1"/>
                </a:solidFill>
                <a:latin typeface="Tahoma" pitchFamily="34" charset="0"/>
              </a:defRPr>
            </a:lvl9pPr>
          </a:lstStyle>
          <a:p>
            <a:fld id="{D9E0DE15-5111-408A-9C3F-1095FA2D19F0}" type="slidenum">
              <a:rPr lang="en-US" altLang="en-US" sz="1300" smtClean="0">
                <a:latin typeface="Times" charset="0"/>
              </a:rPr>
              <a:pPr/>
              <a:t>17</a:t>
            </a:fld>
            <a:endParaRPr lang="en-US" altLang="en-US" sz="1300"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8952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Writing - LATE P Metham HMI 10.5.2014</a:t>
            </a:r>
            <a:endParaRPr lang="en-US"/>
          </a:p>
        </p:txBody>
      </p:sp>
    </p:spTree>
    <p:extLst>
      <p:ext uri="{BB962C8B-B14F-4D97-AF65-F5344CB8AC3E}">
        <p14:creationId xmlns="" xmlns:p14="http://schemas.microsoft.com/office/powerpoint/2010/main" val="37345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685800"/>
            <a:ext cx="2106612"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685800"/>
            <a:ext cx="617061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Writing - LATE P Metham HMI 10.5.2014</a:t>
            </a:r>
            <a:endParaRPr lang="en-US"/>
          </a:p>
        </p:txBody>
      </p:sp>
    </p:spTree>
    <p:extLst>
      <p:ext uri="{BB962C8B-B14F-4D97-AF65-F5344CB8AC3E}">
        <p14:creationId xmlns="" xmlns:p14="http://schemas.microsoft.com/office/powerpoint/2010/main" val="359565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Writing - LATE P Metham HMI 10.5.2014</a:t>
            </a:r>
            <a:endParaRPr lang="en-US"/>
          </a:p>
        </p:txBody>
      </p:sp>
    </p:spTree>
    <p:extLst>
      <p:ext uri="{BB962C8B-B14F-4D97-AF65-F5344CB8AC3E}">
        <p14:creationId xmlns="" xmlns:p14="http://schemas.microsoft.com/office/powerpoint/2010/main" val="354513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Writing - LATE P Metham HMI 10.5.2014</a:t>
            </a:r>
            <a:endParaRPr lang="en-US"/>
          </a:p>
        </p:txBody>
      </p:sp>
    </p:spTree>
    <p:extLst>
      <p:ext uri="{BB962C8B-B14F-4D97-AF65-F5344CB8AC3E}">
        <p14:creationId xmlns="" xmlns:p14="http://schemas.microsoft.com/office/powerpoint/2010/main" val="89534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2209800"/>
            <a:ext cx="3581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0" y="2209800"/>
            <a:ext cx="3581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t>Writing - LATE P Metham HMI 10.5.2014</a:t>
            </a:r>
            <a:endParaRPr lang="en-US"/>
          </a:p>
        </p:txBody>
      </p:sp>
    </p:spTree>
    <p:extLst>
      <p:ext uri="{BB962C8B-B14F-4D97-AF65-F5344CB8AC3E}">
        <p14:creationId xmlns="" xmlns:p14="http://schemas.microsoft.com/office/powerpoint/2010/main" val="263847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t>Writing - LATE P Metham HMI 10.5.2014</a:t>
            </a:r>
            <a:endParaRPr lang="en-US"/>
          </a:p>
        </p:txBody>
      </p:sp>
    </p:spTree>
    <p:extLst>
      <p:ext uri="{BB962C8B-B14F-4D97-AF65-F5344CB8AC3E}">
        <p14:creationId xmlns="" xmlns:p14="http://schemas.microsoft.com/office/powerpoint/2010/main" val="313712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t>Writing - LATE P Metham HMI 10.5.2014</a:t>
            </a:r>
            <a:endParaRPr lang="en-US"/>
          </a:p>
        </p:txBody>
      </p:sp>
    </p:spTree>
    <p:extLst>
      <p:ext uri="{BB962C8B-B14F-4D97-AF65-F5344CB8AC3E}">
        <p14:creationId xmlns="" xmlns:p14="http://schemas.microsoft.com/office/powerpoint/2010/main" val="316846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Writing - LATE P Metham HMI 10.5.2014</a:t>
            </a:r>
            <a:endParaRPr lang="en-US"/>
          </a:p>
        </p:txBody>
      </p:sp>
    </p:spTree>
    <p:extLst>
      <p:ext uri="{BB962C8B-B14F-4D97-AF65-F5344CB8AC3E}">
        <p14:creationId xmlns="" xmlns:p14="http://schemas.microsoft.com/office/powerpoint/2010/main" val="318598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Writing - LATE P Metham HMI 10.5.2014</a:t>
            </a:r>
            <a:endParaRPr lang="en-US"/>
          </a:p>
        </p:txBody>
      </p:sp>
    </p:spTree>
    <p:extLst>
      <p:ext uri="{BB962C8B-B14F-4D97-AF65-F5344CB8AC3E}">
        <p14:creationId xmlns="" xmlns:p14="http://schemas.microsoft.com/office/powerpoint/2010/main" val="249618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Writing - LATE P Metham HMI 10.5.2014</a:t>
            </a:r>
            <a:endParaRPr lang="en-US"/>
          </a:p>
        </p:txBody>
      </p:sp>
    </p:spTree>
    <p:extLst>
      <p:ext uri="{BB962C8B-B14F-4D97-AF65-F5344CB8AC3E}">
        <p14:creationId xmlns="" xmlns:p14="http://schemas.microsoft.com/office/powerpoint/2010/main" val="201660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85800"/>
            <a:ext cx="8429625"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2209800"/>
            <a:ext cx="73152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81000" y="6484938"/>
            <a:ext cx="3581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FontTx/>
              <a:buNone/>
              <a:defRPr sz="1100"/>
            </a:lvl1pPr>
          </a:lstStyle>
          <a:p>
            <a:pPr>
              <a:defRPr/>
            </a:pPr>
            <a:r>
              <a:rPr lang="en-GB"/>
              <a:t>Writing - LATE P Metham HMI 10.5.2014</a:t>
            </a:r>
            <a:endParaRPr lang="en-US"/>
          </a:p>
        </p:txBody>
      </p:sp>
      <p:pic>
        <p:nvPicPr>
          <p:cNvPr id="2" name="Picture 23"/>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7291388" y="455613"/>
            <a:ext cx="1343025"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3"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hf sldNum="0" hd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34" charset="0"/>
        </a:defRPr>
      </a:lvl2pPr>
      <a:lvl3pPr algn="l" rtl="0" eaLnBrk="0" fontAlgn="base" hangingPunct="0">
        <a:spcBef>
          <a:spcPct val="0"/>
        </a:spcBef>
        <a:spcAft>
          <a:spcPct val="0"/>
        </a:spcAft>
        <a:defRPr sz="3000">
          <a:solidFill>
            <a:schemeClr val="tx2"/>
          </a:solidFill>
          <a:latin typeface="Tahoma" pitchFamily="34" charset="0"/>
        </a:defRPr>
      </a:lvl3pPr>
      <a:lvl4pPr algn="l" rtl="0" eaLnBrk="0" fontAlgn="base" hangingPunct="0">
        <a:spcBef>
          <a:spcPct val="0"/>
        </a:spcBef>
        <a:spcAft>
          <a:spcPct val="0"/>
        </a:spcAft>
        <a:defRPr sz="3000">
          <a:solidFill>
            <a:schemeClr val="tx2"/>
          </a:solidFill>
          <a:latin typeface="Tahoma" pitchFamily="34" charset="0"/>
        </a:defRPr>
      </a:lvl4pPr>
      <a:lvl5pPr algn="l" rtl="0" eaLnBrk="0" fontAlgn="base" hangingPunct="0">
        <a:spcBef>
          <a:spcPct val="0"/>
        </a:spcBef>
        <a:spcAft>
          <a:spcPct val="0"/>
        </a:spcAft>
        <a:defRPr sz="3000">
          <a:solidFill>
            <a:schemeClr val="tx2"/>
          </a:solidFill>
          <a:latin typeface="Tahoma" pitchFamily="34" charset="0"/>
        </a:defRPr>
      </a:lvl5pPr>
      <a:lvl6pPr marL="457200" algn="l" rtl="0" fontAlgn="base">
        <a:spcBef>
          <a:spcPct val="0"/>
        </a:spcBef>
        <a:spcAft>
          <a:spcPct val="0"/>
        </a:spcAft>
        <a:defRPr sz="3000">
          <a:solidFill>
            <a:schemeClr val="tx2"/>
          </a:solidFill>
          <a:latin typeface="Tahoma" pitchFamily="34" charset="0"/>
        </a:defRPr>
      </a:lvl6pPr>
      <a:lvl7pPr marL="914400" algn="l" rtl="0" fontAlgn="base">
        <a:spcBef>
          <a:spcPct val="0"/>
        </a:spcBef>
        <a:spcAft>
          <a:spcPct val="0"/>
        </a:spcAft>
        <a:defRPr sz="3000">
          <a:solidFill>
            <a:schemeClr val="tx2"/>
          </a:solidFill>
          <a:latin typeface="Tahoma" pitchFamily="34" charset="0"/>
        </a:defRPr>
      </a:lvl7pPr>
      <a:lvl8pPr marL="1371600" algn="l" rtl="0" fontAlgn="base">
        <a:spcBef>
          <a:spcPct val="0"/>
        </a:spcBef>
        <a:spcAft>
          <a:spcPct val="0"/>
        </a:spcAft>
        <a:defRPr sz="3000">
          <a:solidFill>
            <a:schemeClr val="tx2"/>
          </a:solidFill>
          <a:latin typeface="Tahoma" pitchFamily="34" charset="0"/>
        </a:defRPr>
      </a:lvl8pPr>
      <a:lvl9pPr marL="1828800" algn="l" rtl="0" fontAlgn="base">
        <a:spcBef>
          <a:spcPct val="0"/>
        </a:spcBef>
        <a:spcAft>
          <a:spcPct val="0"/>
        </a:spcAft>
        <a:defRPr sz="3000">
          <a:solidFill>
            <a:schemeClr val="tx2"/>
          </a:solidFill>
          <a:latin typeface="Tahoma" pitchFamily="34" charset="0"/>
        </a:defRPr>
      </a:lvl9pPr>
    </p:titleStyle>
    <p:bodyStyle>
      <a:lvl1pPr marL="342900" indent="-342900" algn="l" rtl="0" eaLnBrk="0" fontAlgn="base" hangingPunct="0">
        <a:spcBef>
          <a:spcPct val="20000"/>
        </a:spcBef>
        <a:spcAft>
          <a:spcPct val="30000"/>
        </a:spcAft>
        <a:buClr>
          <a:srgbClr val="1D9CAB"/>
        </a:buClr>
        <a:buSzPct val="140000"/>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1D9CAB"/>
        </a:buClr>
        <a:buSzPct val="12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1D9CAB"/>
        </a:buClr>
        <a:buFont typeface="Wingdings" pitchFamily="2" charset="2"/>
        <a:buChar char="§"/>
        <a:defRPr sz="2000">
          <a:solidFill>
            <a:schemeClr val="tx1"/>
          </a:solidFill>
          <a:latin typeface="+mn-lt"/>
        </a:defRPr>
      </a:lvl3pPr>
      <a:lvl4pPr marL="1562100" indent="-228600" algn="l" rtl="0" eaLnBrk="0" fontAlgn="base" hangingPunct="0">
        <a:spcBef>
          <a:spcPct val="20000"/>
        </a:spcBef>
        <a:spcAft>
          <a:spcPct val="0"/>
        </a:spcAft>
        <a:buClr>
          <a:srgbClr val="1D9CAB"/>
        </a:buClr>
        <a:buFont typeface="Wingdings" pitchFamily="2" charset="2"/>
        <a:buChar char="§"/>
        <a:defRPr>
          <a:solidFill>
            <a:schemeClr val="tx1"/>
          </a:solidFill>
          <a:latin typeface="+mn-lt"/>
        </a:defRPr>
      </a:lvl4pPr>
      <a:lvl5pPr marL="1981200" indent="-228600" algn="l" rtl="0" eaLnBrk="0" fontAlgn="base" hangingPunct="0">
        <a:spcBef>
          <a:spcPct val="20000"/>
        </a:spcBef>
        <a:spcAft>
          <a:spcPct val="0"/>
        </a:spcAft>
        <a:buClr>
          <a:srgbClr val="1D9CAB"/>
        </a:buClr>
        <a:buFont typeface="Wingdings" pitchFamily="2" charset="2"/>
        <a:buChar char="§"/>
        <a:defRPr>
          <a:solidFill>
            <a:schemeClr val="tx1"/>
          </a:solidFill>
          <a:latin typeface="+mn-lt"/>
        </a:defRPr>
      </a:lvl5pPr>
      <a:lvl6pPr marL="2438400" indent="-228600" algn="l" rtl="0" fontAlgn="base">
        <a:spcBef>
          <a:spcPct val="20000"/>
        </a:spcBef>
        <a:spcAft>
          <a:spcPct val="0"/>
        </a:spcAft>
        <a:buClr>
          <a:srgbClr val="1D9CAB"/>
        </a:buClr>
        <a:buFont typeface="Wingdings" pitchFamily="2" charset="2"/>
        <a:buChar char="§"/>
        <a:defRPr>
          <a:solidFill>
            <a:schemeClr val="tx1"/>
          </a:solidFill>
          <a:latin typeface="+mn-lt"/>
        </a:defRPr>
      </a:lvl6pPr>
      <a:lvl7pPr marL="2895600" indent="-228600" algn="l" rtl="0" fontAlgn="base">
        <a:spcBef>
          <a:spcPct val="20000"/>
        </a:spcBef>
        <a:spcAft>
          <a:spcPct val="0"/>
        </a:spcAft>
        <a:buClr>
          <a:srgbClr val="1D9CAB"/>
        </a:buClr>
        <a:buFont typeface="Wingdings" pitchFamily="2" charset="2"/>
        <a:buChar char="§"/>
        <a:defRPr>
          <a:solidFill>
            <a:schemeClr val="tx1"/>
          </a:solidFill>
          <a:latin typeface="+mn-lt"/>
        </a:defRPr>
      </a:lvl7pPr>
      <a:lvl8pPr marL="3352800" indent="-228600" algn="l" rtl="0" fontAlgn="base">
        <a:spcBef>
          <a:spcPct val="20000"/>
        </a:spcBef>
        <a:spcAft>
          <a:spcPct val="0"/>
        </a:spcAft>
        <a:buClr>
          <a:srgbClr val="1D9CAB"/>
        </a:buClr>
        <a:buFont typeface="Wingdings" pitchFamily="2" charset="2"/>
        <a:buChar char="§"/>
        <a:defRPr>
          <a:solidFill>
            <a:schemeClr val="tx1"/>
          </a:solidFill>
          <a:latin typeface="+mn-lt"/>
        </a:defRPr>
      </a:lvl8pPr>
      <a:lvl9pPr marL="3810000" indent="-228600" algn="l" rtl="0" fontAlgn="base">
        <a:spcBef>
          <a:spcPct val="20000"/>
        </a:spcBef>
        <a:spcAft>
          <a:spcPct val="0"/>
        </a:spcAft>
        <a:buClr>
          <a:srgbClr val="1D9CAB"/>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hyperlink" Target="http://upload.wikimedia.org/wikipedia/commons/4/41/Melongena_corona_2.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http://upload.wikimedia.org/wikipedia/commons/thumb/c/c6/Dead_Tree_-_geograph.org.uk_-_1737363.jpg/800px-Dead_Tree_-_geograph.org.uk_-_1737363.jpg" TargetMode="External"/><Relationship Id="rId5" Type="http://schemas.openxmlformats.org/officeDocument/2006/relationships/image" Target="../media/image11.jpeg"/><Relationship Id="rId4" Type="http://schemas.openxmlformats.org/officeDocument/2006/relationships/hyperlink" Target="http://upload.wikimedia.org/wikipedia/commons/c/c6/Dead_Tree_-_geograph.org.uk_-_1737363.jpg" TargetMode="External"/><Relationship Id="rId9" Type="http://schemas.openxmlformats.org/officeDocument/2006/relationships/image" Target="http://upload.wikimedia.org/wikipedia/commons/4/41/Melongena_corona_2.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commons/c/ca/Preparing_Firework.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http://upload.wikimedia.org/wikipedia/commons/thumb/c/ca/Preparing_Firework.jpg/800px-Preparing_Firework.jpg" TargetMode="Externa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hyperlink" Target="http://upload.wikimedia.org/wikipedia/commons/9/9f/Fireworks_on_Canada_DAY.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http://upload.wikimedia.org/wikipedia/commons/thumb/9/9f/Fireworks_on_Canada_DAY.jpg/400px-Fireworks_on_Canada_DAY.jpg" TargetMode="Externa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http://farm3.staticflickr.com/2458/3758951750_7187fcea4f.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http://farm3.staticflickr.com/2458/3758951750_7187fcea4f.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30"/>
          <p:cNvGrpSpPr>
            <a:grpSpLocks/>
          </p:cNvGrpSpPr>
          <p:nvPr/>
        </p:nvGrpSpPr>
        <p:grpSpPr bwMode="auto">
          <a:xfrm>
            <a:off x="319088" y="1989138"/>
            <a:ext cx="8313737" cy="4537075"/>
            <a:chOff x="213" y="1488"/>
            <a:chExt cx="3896" cy="2592"/>
          </a:xfrm>
        </p:grpSpPr>
        <p:sp>
          <p:nvSpPr>
            <p:cNvPr id="3080" name="Rectangle 25"/>
            <p:cNvSpPr>
              <a:spLocks noChangeArrowheads="1"/>
            </p:cNvSpPr>
            <p:nvPr/>
          </p:nvSpPr>
          <p:spPr bwMode="auto">
            <a:xfrm>
              <a:off x="213" y="1488"/>
              <a:ext cx="2713" cy="2592"/>
            </a:xfrm>
            <a:prstGeom prst="rect">
              <a:avLst/>
            </a:prstGeom>
            <a:solidFill>
              <a:schemeClr val="tx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
          <p:nvSpPr>
            <p:cNvPr id="3081" name="AutoShape 28"/>
            <p:cNvSpPr>
              <a:spLocks noChangeArrowheads="1"/>
            </p:cNvSpPr>
            <p:nvPr/>
          </p:nvSpPr>
          <p:spPr bwMode="auto">
            <a:xfrm>
              <a:off x="2016" y="1488"/>
              <a:ext cx="2093" cy="2592"/>
            </a:xfrm>
            <a:prstGeom prst="roundRect">
              <a:avLst>
                <a:gd name="adj" fmla="val 16667"/>
              </a:avLst>
            </a:prstGeom>
            <a:solidFill>
              <a:schemeClr val="tx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latin typeface="Times" charset="0"/>
                </a:rPr>
                <a:t> </a:t>
              </a:r>
            </a:p>
          </p:txBody>
        </p:sp>
      </p:grpSp>
      <p:sp>
        <p:nvSpPr>
          <p:cNvPr id="3075" name="Rectangle 2"/>
          <p:cNvSpPr>
            <a:spLocks noGrp="1" noChangeArrowheads="1"/>
          </p:cNvSpPr>
          <p:nvPr>
            <p:ph type="ctrTitle" idx="4294967295"/>
          </p:nvPr>
        </p:nvSpPr>
        <p:spPr>
          <a:xfrm>
            <a:off x="369888" y="549275"/>
            <a:ext cx="7772400" cy="1439863"/>
          </a:xfrm>
        </p:spPr>
        <p:txBody>
          <a:bodyPr/>
          <a:lstStyle/>
          <a:p>
            <a:pPr eaLnBrk="1" hangingPunct="1"/>
            <a:r>
              <a:rPr lang="en-US" altLang="en-US" smtClean="0"/>
              <a:t>Better English and Literacy</a:t>
            </a:r>
          </a:p>
        </p:txBody>
      </p:sp>
      <p:sp>
        <p:nvSpPr>
          <p:cNvPr id="3076" name="Rectangle 3"/>
          <p:cNvSpPr>
            <a:spLocks noGrp="1" noChangeArrowheads="1"/>
          </p:cNvSpPr>
          <p:nvPr>
            <p:ph type="subTitle" idx="4294967295"/>
          </p:nvPr>
        </p:nvSpPr>
        <p:spPr>
          <a:xfrm>
            <a:off x="631825" y="2633663"/>
            <a:ext cx="7827963" cy="3819525"/>
          </a:xfrm>
        </p:spPr>
        <p:txBody>
          <a:bodyPr/>
          <a:lstStyle/>
          <a:p>
            <a:pPr marL="0" indent="0" eaLnBrk="1" hangingPunct="1">
              <a:lnSpc>
                <a:spcPct val="120000"/>
              </a:lnSpc>
              <a:buFont typeface="Wingdings" pitchFamily="2" charset="2"/>
              <a:buNone/>
            </a:pPr>
            <a:r>
              <a:rPr lang="en-US" altLang="en-US" sz="3600" smtClean="0">
                <a:solidFill>
                  <a:schemeClr val="bg1"/>
                </a:solidFill>
              </a:rPr>
              <a:t>The Ups and Downs of Writing – an Ofsted Perspective</a:t>
            </a:r>
            <a:endParaRPr lang="en-US" altLang="en-US" sz="2800" smtClean="0">
              <a:solidFill>
                <a:schemeClr val="bg1"/>
              </a:solidFill>
            </a:endParaRPr>
          </a:p>
          <a:p>
            <a:pPr marL="0" indent="0" eaLnBrk="1" hangingPunct="1">
              <a:lnSpc>
                <a:spcPct val="120000"/>
              </a:lnSpc>
              <a:buFont typeface="Wingdings" pitchFamily="2" charset="2"/>
              <a:buNone/>
            </a:pPr>
            <a:r>
              <a:rPr lang="en-US" altLang="en-US" sz="2400" smtClean="0">
                <a:solidFill>
                  <a:schemeClr val="bg1"/>
                </a:solidFill>
              </a:rPr>
              <a:t>Patricia Metham HMI</a:t>
            </a:r>
          </a:p>
          <a:p>
            <a:pPr marL="0" indent="0" eaLnBrk="1" hangingPunct="1">
              <a:lnSpc>
                <a:spcPct val="120000"/>
              </a:lnSpc>
              <a:buFont typeface="Wingdings" pitchFamily="2" charset="2"/>
              <a:buNone/>
            </a:pPr>
            <a:r>
              <a:rPr lang="en-US" altLang="en-US" sz="2400" smtClean="0">
                <a:solidFill>
                  <a:schemeClr val="bg1"/>
                </a:solidFill>
              </a:rPr>
              <a:t>National Lead for English &amp; Literacy</a:t>
            </a:r>
          </a:p>
        </p:txBody>
      </p:sp>
      <p:pic>
        <p:nvPicPr>
          <p:cNvPr id="3077"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80225" y="455613"/>
            <a:ext cx="1752600" cy="88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8" name="Rectangle 12"/>
          <p:cNvSpPr>
            <a:spLocks noChangeArrowheads="1"/>
          </p:cNvSpPr>
          <p:nvPr/>
        </p:nvSpPr>
        <p:spPr bwMode="auto">
          <a:xfrm>
            <a:off x="642938" y="5965825"/>
            <a:ext cx="3657600"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eaLnBrk="1" hangingPunct="1">
              <a:lnSpc>
                <a:spcPct val="120000"/>
              </a:lnSpc>
              <a:buFont typeface="Wingdings" pitchFamily="2" charset="2"/>
              <a:buNone/>
            </a:pPr>
            <a:endParaRPr lang="en-US" altLang="en-US" sz="2900"/>
          </a:p>
        </p:txBody>
      </p:sp>
      <p:sp>
        <p:nvSpPr>
          <p:cNvPr id="3079"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5"/>
          <p:cNvGrpSpPr>
            <a:grpSpLocks/>
          </p:cNvGrpSpPr>
          <p:nvPr/>
        </p:nvGrpSpPr>
        <p:grpSpPr bwMode="auto">
          <a:xfrm>
            <a:off x="404813" y="1965325"/>
            <a:ext cx="8229600" cy="4495800"/>
            <a:chOff x="240" y="1248"/>
            <a:chExt cx="5232" cy="2832"/>
          </a:xfrm>
        </p:grpSpPr>
        <p:sp>
          <p:nvSpPr>
            <p:cNvPr id="12295"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12296"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12291"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defRPr/>
            </a:pPr>
            <a:r>
              <a:rPr lang="en-GB" sz="2800" b="1" dirty="0"/>
              <a:t>Try reversing the sequence.</a:t>
            </a:r>
          </a:p>
          <a:p>
            <a:pPr marL="0" indent="0">
              <a:buFont typeface="Wingdings" pitchFamily="2" charset="2"/>
              <a:buNone/>
              <a:defRPr/>
            </a:pPr>
            <a:r>
              <a:rPr lang="en-GB" sz="2800" dirty="0"/>
              <a:t>Barriers to success for boys include: </a:t>
            </a:r>
          </a:p>
          <a:p>
            <a:pPr>
              <a:defRPr/>
            </a:pPr>
            <a:r>
              <a:rPr lang="en-GB" sz="2800" dirty="0"/>
              <a:t>reluctance to begin writing (because of…)</a:t>
            </a:r>
          </a:p>
          <a:p>
            <a:pPr>
              <a:defRPr/>
            </a:pPr>
            <a:r>
              <a:rPr lang="en-GB" sz="2800" dirty="0"/>
              <a:t>low self-esteem and reluctance to risk failure (leading to…)</a:t>
            </a:r>
          </a:p>
          <a:p>
            <a:pPr>
              <a:defRPr/>
            </a:pPr>
            <a:r>
              <a:rPr lang="en-GB" sz="2800" dirty="0"/>
              <a:t>low levels of motivation (prompting…) </a:t>
            </a:r>
          </a:p>
          <a:p>
            <a:pPr>
              <a:defRPr/>
            </a:pPr>
            <a:r>
              <a:rPr lang="en-GB" sz="2800" dirty="0"/>
              <a:t>poor behaviour.</a:t>
            </a:r>
          </a:p>
          <a:p>
            <a:pPr marL="0" indent="0" eaLnBrk="1" hangingPunct="1">
              <a:buFont typeface="Wingdings" pitchFamily="2" charset="2"/>
              <a:buNone/>
              <a:defRPr/>
            </a:pPr>
            <a:endParaRPr lang="en-GB" altLang="en-US" sz="2800" b="1" dirty="0" smtClean="0"/>
          </a:p>
        </p:txBody>
      </p:sp>
      <p:sp>
        <p:nvSpPr>
          <p:cNvPr id="12293"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12294"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5"/>
          <p:cNvGrpSpPr>
            <a:grpSpLocks/>
          </p:cNvGrpSpPr>
          <p:nvPr/>
        </p:nvGrpSpPr>
        <p:grpSpPr bwMode="auto">
          <a:xfrm>
            <a:off x="404813" y="1965325"/>
            <a:ext cx="8229600" cy="4495800"/>
            <a:chOff x="240" y="1248"/>
            <a:chExt cx="5232" cy="2832"/>
          </a:xfrm>
        </p:grpSpPr>
        <p:sp>
          <p:nvSpPr>
            <p:cNvPr id="13320"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13321"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13315"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eaLnBrk="1" hangingPunct="1">
              <a:buFont typeface="Wingdings" pitchFamily="2" charset="2"/>
              <a:buNone/>
              <a:defRPr/>
            </a:pPr>
            <a:r>
              <a:rPr lang="en-GB" altLang="en-US" sz="2800" b="1" dirty="0"/>
              <a:t>Obstacles</a:t>
            </a:r>
            <a:endParaRPr lang="en-GB" altLang="en-US" sz="2800" dirty="0"/>
          </a:p>
          <a:p>
            <a:pPr marL="0" indent="0" eaLnBrk="1" hangingPunct="1">
              <a:buFont typeface="Wingdings" pitchFamily="2" charset="2"/>
              <a:buNone/>
              <a:defRPr/>
            </a:pPr>
            <a:endParaRPr lang="en-GB" altLang="en-US" sz="2800" dirty="0"/>
          </a:p>
          <a:p>
            <a:pPr marL="0" indent="0" eaLnBrk="1" hangingPunct="1">
              <a:buFont typeface="Wingdings" pitchFamily="2" charset="2"/>
              <a:buNone/>
              <a:defRPr/>
            </a:pPr>
            <a:r>
              <a:rPr lang="en-GB" altLang="en-US" sz="2800" dirty="0"/>
              <a:t>‘What Ofsted expects’ </a:t>
            </a:r>
          </a:p>
          <a:p>
            <a:pPr eaLnBrk="1" hangingPunct="1">
              <a:defRPr/>
            </a:pPr>
            <a:r>
              <a:rPr lang="en-GB" altLang="en-US" sz="2800" dirty="0"/>
              <a:t>the fears</a:t>
            </a:r>
          </a:p>
          <a:p>
            <a:pPr marL="0" indent="0" eaLnBrk="1" hangingPunct="1">
              <a:buFont typeface="Wingdings" pitchFamily="2" charset="2"/>
              <a:buNone/>
              <a:defRPr/>
            </a:pPr>
            <a:endParaRPr lang="en-GB" altLang="en-US" sz="2800" b="1" dirty="0" smtClean="0"/>
          </a:p>
        </p:txBody>
      </p:sp>
      <p:sp>
        <p:nvSpPr>
          <p:cNvPr id="13317"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13318"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pic>
        <p:nvPicPr>
          <p:cNvPr id="13319" name="Picture 2" descr="Image (3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2925" y="2433638"/>
            <a:ext cx="3819525" cy="3795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5"/>
          <p:cNvGrpSpPr>
            <a:grpSpLocks/>
          </p:cNvGrpSpPr>
          <p:nvPr/>
        </p:nvGrpSpPr>
        <p:grpSpPr bwMode="auto">
          <a:xfrm>
            <a:off x="404813" y="1965325"/>
            <a:ext cx="8229600" cy="4495800"/>
            <a:chOff x="240" y="1248"/>
            <a:chExt cx="5232" cy="2832"/>
          </a:xfrm>
        </p:grpSpPr>
        <p:sp>
          <p:nvSpPr>
            <p:cNvPr id="14343"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14344"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14339" name="Rectangle 13"/>
          <p:cNvSpPr>
            <a:spLocks noGrp="1" noChangeArrowheads="1"/>
          </p:cNvSpPr>
          <p:nvPr>
            <p:ph type="title"/>
          </p:nvPr>
        </p:nvSpPr>
        <p:spPr/>
        <p:txBody>
          <a:bodyPr/>
          <a:lstStyle/>
          <a:p>
            <a:pPr eaLnBrk="1" hangingPunct="1"/>
            <a:r>
              <a:rPr lang="en-US" altLang="en-US" smtClean="0"/>
              <a:t>Better English and Literacy</a:t>
            </a:r>
          </a:p>
        </p:txBody>
      </p:sp>
      <p:sp>
        <p:nvSpPr>
          <p:cNvPr id="8196" name="Rectangle 14"/>
          <p:cNvSpPr>
            <a:spLocks noGrp="1" noChangeArrowheads="1"/>
          </p:cNvSpPr>
          <p:nvPr>
            <p:ph type="body" idx="1"/>
          </p:nvPr>
        </p:nvSpPr>
        <p:spPr>
          <a:xfrm>
            <a:off x="838200" y="2209800"/>
            <a:ext cx="7315200" cy="4251325"/>
          </a:xfrm>
        </p:spPr>
        <p:txBody>
          <a:bodyPr/>
          <a:lstStyle/>
          <a:p>
            <a:pPr marL="0" indent="0" eaLnBrk="1" hangingPunct="1">
              <a:buFont typeface="Wingdings" pitchFamily="2" charset="2"/>
              <a:buNone/>
              <a:defRPr/>
            </a:pPr>
            <a:r>
              <a:rPr lang="en-GB" sz="2800" b="1" smtClean="0"/>
              <a:t>Frustrations </a:t>
            </a:r>
            <a:endParaRPr lang="en-GB" sz="2800" b="1" dirty="0" smtClean="0"/>
          </a:p>
          <a:p>
            <a:pPr marL="0" indent="0" eaLnBrk="1" hangingPunct="1">
              <a:buFont typeface="Wingdings" pitchFamily="2" charset="2"/>
              <a:buNone/>
              <a:defRPr/>
            </a:pPr>
            <a:r>
              <a:rPr lang="en-GB" sz="2800" dirty="0" smtClean="0"/>
              <a:t>Weaknesses </a:t>
            </a:r>
            <a:r>
              <a:rPr lang="en-GB" sz="2800" dirty="0"/>
              <a:t>in leadership:</a:t>
            </a:r>
          </a:p>
          <a:p>
            <a:pPr>
              <a:defRPr/>
            </a:pPr>
            <a:r>
              <a:rPr lang="en-GB" sz="2800" dirty="0"/>
              <a:t>little </a:t>
            </a:r>
            <a:r>
              <a:rPr lang="en-GB" sz="2800" dirty="0" smtClean="0"/>
              <a:t>direction </a:t>
            </a:r>
            <a:r>
              <a:rPr lang="en-GB" sz="2800" dirty="0"/>
              <a:t>or identity for English</a:t>
            </a:r>
          </a:p>
          <a:p>
            <a:pPr>
              <a:defRPr/>
            </a:pPr>
            <a:r>
              <a:rPr lang="en-GB" sz="2800" dirty="0"/>
              <a:t>allowing curriculum development to lag behind pupils’ changing </a:t>
            </a:r>
            <a:r>
              <a:rPr lang="en-GB" sz="2800" dirty="0" smtClean="0"/>
              <a:t>needs</a:t>
            </a:r>
            <a:endParaRPr lang="en-GB" sz="2800" dirty="0"/>
          </a:p>
          <a:p>
            <a:pPr marL="0" indent="0" eaLnBrk="1" hangingPunct="1">
              <a:buFont typeface="Wingdings" pitchFamily="2" charset="2"/>
              <a:buNone/>
              <a:defRPr/>
            </a:pPr>
            <a:endParaRPr lang="en-GB" dirty="0" smtClean="0"/>
          </a:p>
        </p:txBody>
      </p:sp>
      <p:pic>
        <p:nvPicPr>
          <p:cNvPr id="14341" name="Picture 7" descr="PM Presentation Pictures Nov 2013 015.JPG"/>
          <p:cNvPicPr>
            <a:picLocks noChangeAspect="1" noChangeArrowheads="1"/>
          </p:cNvPicPr>
          <p:nvPr/>
        </p:nvPicPr>
        <p:blipFill>
          <a:blip r:embed="rId3" cstate="print">
            <a:lum bright="20000"/>
            <a:extLst>
              <a:ext uri="{28A0092B-C50C-407E-A947-70E740481C1C}">
                <a14:useLocalDpi xmlns="" xmlns:a14="http://schemas.microsoft.com/office/drawing/2010/main" val="0"/>
              </a:ext>
            </a:extLst>
          </a:blip>
          <a:srcRect l="5017"/>
          <a:stretch>
            <a:fillRect/>
          </a:stretch>
        </p:blipFill>
        <p:spPr bwMode="auto">
          <a:xfrm>
            <a:off x="2870200" y="5200650"/>
            <a:ext cx="3173413"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2"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5"/>
          <p:cNvGrpSpPr>
            <a:grpSpLocks/>
          </p:cNvGrpSpPr>
          <p:nvPr/>
        </p:nvGrpSpPr>
        <p:grpSpPr bwMode="auto">
          <a:xfrm>
            <a:off x="404813" y="1965325"/>
            <a:ext cx="8229600" cy="4495800"/>
            <a:chOff x="240" y="1248"/>
            <a:chExt cx="5232" cy="2832"/>
          </a:xfrm>
        </p:grpSpPr>
        <p:sp>
          <p:nvSpPr>
            <p:cNvPr id="15369"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15370"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15363"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eaLnBrk="1" hangingPunct="1">
              <a:buFont typeface="Wingdings" pitchFamily="2" charset="2"/>
              <a:buNone/>
              <a:defRPr/>
            </a:pPr>
            <a:r>
              <a:rPr lang="en-GB" sz="2800" b="1" dirty="0"/>
              <a:t>Problems</a:t>
            </a:r>
          </a:p>
          <a:p>
            <a:pPr marL="0" indent="0" eaLnBrk="1" hangingPunct="1">
              <a:buFont typeface="Wingdings" pitchFamily="2" charset="2"/>
              <a:buNone/>
              <a:defRPr/>
            </a:pPr>
            <a:r>
              <a:rPr lang="en-GB" sz="2800" dirty="0"/>
              <a:t>Nervous teachers: </a:t>
            </a:r>
          </a:p>
          <a:p>
            <a:pPr eaLnBrk="1" hangingPunct="1">
              <a:defRPr/>
            </a:pPr>
            <a:r>
              <a:rPr lang="en-GB" sz="2800" dirty="0"/>
              <a:t>limited subject </a:t>
            </a:r>
            <a:r>
              <a:rPr lang="en-GB" sz="2800" dirty="0" smtClean="0"/>
              <a:t>knowledge</a:t>
            </a:r>
          </a:p>
          <a:p>
            <a:pPr eaLnBrk="1" hangingPunct="1">
              <a:defRPr/>
            </a:pPr>
            <a:r>
              <a:rPr lang="en-GB" sz="2800" smtClean="0"/>
              <a:t>lack </a:t>
            </a:r>
            <a:r>
              <a:rPr lang="en-GB" sz="2800" dirty="0" smtClean="0"/>
              <a:t>of confidence in their                    own skills as writers</a:t>
            </a:r>
            <a:endParaRPr lang="en-GB" sz="2800" dirty="0"/>
          </a:p>
          <a:p>
            <a:pPr eaLnBrk="1" hangingPunct="1">
              <a:defRPr/>
            </a:pPr>
            <a:r>
              <a:rPr lang="en-GB" sz="2800" dirty="0"/>
              <a:t>fear of the unplanned</a:t>
            </a:r>
          </a:p>
          <a:p>
            <a:pPr eaLnBrk="1" hangingPunct="1">
              <a:defRPr/>
            </a:pPr>
            <a:r>
              <a:rPr lang="en-GB" sz="2800" dirty="0"/>
              <a:t>teaching to the test</a:t>
            </a:r>
          </a:p>
          <a:p>
            <a:pPr marL="0" indent="0" eaLnBrk="1" hangingPunct="1">
              <a:buFont typeface="Wingdings" pitchFamily="2" charset="2"/>
              <a:buNone/>
              <a:defRPr/>
            </a:pPr>
            <a:endParaRPr lang="en-GB" altLang="en-US" sz="2800" b="1" dirty="0" smtClean="0"/>
          </a:p>
        </p:txBody>
      </p:sp>
      <p:sp>
        <p:nvSpPr>
          <p:cNvPr id="15365"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15366"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pic>
        <p:nvPicPr>
          <p:cNvPr id="15367" name="Picture 8" descr="Image (38)"/>
          <p:cNvPicPr>
            <a:picLocks noChangeAspect="1" noChangeArrowheads="1"/>
          </p:cNvPicPr>
          <p:nvPr/>
        </p:nvPicPr>
        <p:blipFill>
          <a:blip r:embed="rId3" cstate="print">
            <a:lum contrast="20000"/>
            <a:extLst>
              <a:ext uri="{28A0092B-C50C-407E-A947-70E740481C1C}">
                <a14:useLocalDpi xmlns="" xmlns:a14="http://schemas.microsoft.com/office/drawing/2010/main" val="0"/>
              </a:ext>
            </a:extLst>
          </a:blip>
          <a:srcRect/>
          <a:stretch>
            <a:fillRect/>
          </a:stretch>
        </p:blipFill>
        <p:spPr bwMode="auto">
          <a:xfrm>
            <a:off x="5435600" y="4192588"/>
            <a:ext cx="1873250" cy="2195512"/>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15368" name="Picture 10" descr="Image (37)"/>
          <p:cNvPicPr>
            <a:picLocks noChangeAspect="1" noChangeArrowheads="1"/>
          </p:cNvPicPr>
          <p:nvPr/>
        </p:nvPicPr>
        <p:blipFill>
          <a:blip r:embed="rId4" cstate="print">
            <a:lum contrast="40000"/>
            <a:extLst>
              <a:ext uri="{28A0092B-C50C-407E-A947-70E740481C1C}">
                <a14:useLocalDpi xmlns="" xmlns:a14="http://schemas.microsoft.com/office/drawing/2010/main" val="0"/>
              </a:ext>
            </a:extLst>
          </a:blip>
          <a:srcRect/>
          <a:stretch>
            <a:fillRect/>
          </a:stretch>
        </p:blipFill>
        <p:spPr bwMode="auto">
          <a:xfrm>
            <a:off x="7553325" y="2349500"/>
            <a:ext cx="950913" cy="3122613"/>
          </a:xfrm>
          <a:prstGeom prst="rect">
            <a:avLst/>
          </a:prstGeom>
          <a:noFill/>
          <a:ln w="63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5"/>
          <p:cNvGrpSpPr>
            <a:grpSpLocks/>
          </p:cNvGrpSpPr>
          <p:nvPr/>
        </p:nvGrpSpPr>
        <p:grpSpPr bwMode="auto">
          <a:xfrm>
            <a:off x="404813" y="1965325"/>
            <a:ext cx="8229600" cy="4495800"/>
            <a:chOff x="240" y="1248"/>
            <a:chExt cx="5232" cy="2832"/>
          </a:xfrm>
        </p:grpSpPr>
        <p:sp>
          <p:nvSpPr>
            <p:cNvPr id="16392"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16393"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16387" name="Rectangle 13"/>
          <p:cNvSpPr>
            <a:spLocks noGrp="1" noChangeArrowheads="1"/>
          </p:cNvSpPr>
          <p:nvPr>
            <p:ph type="title"/>
          </p:nvPr>
        </p:nvSpPr>
        <p:spPr/>
        <p:txBody>
          <a:bodyPr/>
          <a:lstStyle/>
          <a:p>
            <a:pPr eaLnBrk="1" hangingPunct="1"/>
            <a:r>
              <a:rPr lang="en-US" altLang="en-US" smtClean="0"/>
              <a:t>Better English and Literacy</a:t>
            </a:r>
          </a:p>
        </p:txBody>
      </p:sp>
      <p:sp>
        <p:nvSpPr>
          <p:cNvPr id="16388" name="Rectangle 14"/>
          <p:cNvSpPr>
            <a:spLocks noGrp="1" noChangeArrowheads="1"/>
          </p:cNvSpPr>
          <p:nvPr>
            <p:ph type="body" idx="1"/>
          </p:nvPr>
        </p:nvSpPr>
        <p:spPr>
          <a:xfrm>
            <a:off x="755650" y="2205038"/>
            <a:ext cx="7315200" cy="4098925"/>
          </a:xfrm>
        </p:spPr>
        <p:txBody>
          <a:bodyPr/>
          <a:lstStyle/>
          <a:p>
            <a:pPr marL="0" indent="0" eaLnBrk="1" hangingPunct="1">
              <a:buFont typeface="Wingdings" pitchFamily="2" charset="2"/>
              <a:buNone/>
            </a:pPr>
            <a:r>
              <a:rPr lang="en-GB" altLang="en-US" sz="2800" b="1" smtClean="0"/>
              <a:t>Diversions</a:t>
            </a:r>
          </a:p>
          <a:p>
            <a:pPr marL="0" indent="0" eaLnBrk="1" hangingPunct="1">
              <a:buFont typeface="Wingdings" pitchFamily="2" charset="2"/>
              <a:buNone/>
            </a:pPr>
            <a:r>
              <a:rPr lang="en-GB" altLang="en-US" sz="2800" smtClean="0"/>
              <a:t>The prima donna </a:t>
            </a:r>
          </a:p>
          <a:p>
            <a:pPr marL="0" indent="0" eaLnBrk="1" hangingPunct="1">
              <a:buFont typeface="Wingdings" pitchFamily="2" charset="2"/>
              <a:buNone/>
            </a:pPr>
            <a:r>
              <a:rPr lang="en-GB" altLang="en-US" sz="2800" smtClean="0"/>
              <a:t>in the classroom</a:t>
            </a:r>
          </a:p>
          <a:p>
            <a:pPr marL="0" indent="0" eaLnBrk="1" hangingPunct="1">
              <a:buFont typeface="Wingdings" pitchFamily="2" charset="2"/>
              <a:buNone/>
            </a:pPr>
            <a:endParaRPr lang="en-GB" altLang="en-US" sz="2800" b="1" smtClean="0"/>
          </a:p>
        </p:txBody>
      </p:sp>
      <p:sp>
        <p:nvSpPr>
          <p:cNvPr id="16389"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16390"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pic>
        <p:nvPicPr>
          <p:cNvPr id="16391" name="Picture 7" descr="Maureen Maid Marion 2"/>
          <p:cNvPicPr>
            <a:picLocks noChangeAspect="1" noChangeArrowheads="1"/>
          </p:cNvPicPr>
          <p:nvPr/>
        </p:nvPicPr>
        <p:blipFill>
          <a:blip r:embed="rId3" cstate="print">
            <a:lum contrast="6000"/>
            <a:extLst>
              <a:ext uri="{28A0092B-C50C-407E-A947-70E740481C1C}">
                <a14:useLocalDpi xmlns="" xmlns:a14="http://schemas.microsoft.com/office/drawing/2010/main" val="0"/>
              </a:ext>
            </a:extLst>
          </a:blip>
          <a:srcRect t="6065"/>
          <a:stretch>
            <a:fillRect/>
          </a:stretch>
        </p:blipFill>
        <p:spPr bwMode="auto">
          <a:xfrm>
            <a:off x="5940425" y="2203450"/>
            <a:ext cx="1655763" cy="401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336550" y="409575"/>
            <a:ext cx="8310563" cy="6067425"/>
            <a:chOff x="240" y="1248"/>
            <a:chExt cx="5232" cy="2832"/>
          </a:xfrm>
        </p:grpSpPr>
        <p:sp>
          <p:nvSpPr>
            <p:cNvPr id="17413" name="AutoShape 3"/>
            <p:cNvSpPr>
              <a:spLocks noChangeArrowheads="1"/>
            </p:cNvSpPr>
            <p:nvPr/>
          </p:nvSpPr>
          <p:spPr bwMode="auto">
            <a:xfrm>
              <a:off x="3360" y="1248"/>
              <a:ext cx="2112" cy="2832"/>
            </a:xfrm>
            <a:prstGeom prst="roundRect">
              <a:avLst>
                <a:gd name="adj" fmla="val 16667"/>
              </a:avLst>
            </a:prstGeom>
            <a:solidFill>
              <a:srgbClr val="7AAA2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latin typeface="Times" charset="0"/>
                </a:rPr>
                <a:t> </a:t>
              </a:r>
            </a:p>
          </p:txBody>
        </p:sp>
        <p:sp>
          <p:nvSpPr>
            <p:cNvPr id="17414" name="Rectangle 4"/>
            <p:cNvSpPr>
              <a:spLocks noChangeArrowheads="1"/>
            </p:cNvSpPr>
            <p:nvPr/>
          </p:nvSpPr>
          <p:spPr bwMode="auto">
            <a:xfrm>
              <a:off x="240" y="1248"/>
              <a:ext cx="3696" cy="2832"/>
            </a:xfrm>
            <a:prstGeom prst="rect">
              <a:avLst/>
            </a:prstGeom>
            <a:solidFill>
              <a:srgbClr val="7AAA2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pic>
        <p:nvPicPr>
          <p:cNvPr id="17411"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1500" y="3568700"/>
            <a:ext cx="3317875" cy="318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Rectangle 8"/>
          <p:cNvSpPr>
            <a:spLocks noGrp="1" noChangeArrowheads="1"/>
          </p:cNvSpPr>
          <p:nvPr>
            <p:ph type="ctrTitle" idx="4294967295"/>
          </p:nvPr>
        </p:nvSpPr>
        <p:spPr>
          <a:xfrm>
            <a:off x="685800" y="2286000"/>
            <a:ext cx="77724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4400" smtClean="0">
                <a:solidFill>
                  <a:srgbClr val="FFFF00"/>
                </a:solidFill>
              </a:rPr>
              <a:t>The ‘ups’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5"/>
          <p:cNvGrpSpPr>
            <a:grpSpLocks/>
          </p:cNvGrpSpPr>
          <p:nvPr/>
        </p:nvGrpSpPr>
        <p:grpSpPr bwMode="auto">
          <a:xfrm>
            <a:off x="404813" y="1965325"/>
            <a:ext cx="8229600" cy="4495800"/>
            <a:chOff x="240" y="1248"/>
            <a:chExt cx="5232" cy="2832"/>
          </a:xfrm>
        </p:grpSpPr>
        <p:sp>
          <p:nvSpPr>
            <p:cNvPr id="18439"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18440"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18435"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defRPr/>
            </a:pPr>
            <a:r>
              <a:rPr lang="en-GB" sz="2800" b="1" dirty="0" smtClean="0"/>
              <a:t>What ‘ups’ </a:t>
            </a:r>
            <a:r>
              <a:rPr lang="en-GB" sz="2800" b="1" dirty="0"/>
              <a:t>have </a:t>
            </a:r>
            <a:r>
              <a:rPr lang="en-GB" sz="2800" b="1" dirty="0" smtClean="0"/>
              <a:t>our surveys shown?</a:t>
            </a:r>
            <a:r>
              <a:rPr lang="en-GB" sz="2800" b="1" dirty="0"/>
              <a:t> </a:t>
            </a:r>
          </a:p>
          <a:p>
            <a:pPr>
              <a:defRPr/>
            </a:pPr>
            <a:r>
              <a:rPr lang="en-GB" sz="2800" b="1" dirty="0">
                <a:solidFill>
                  <a:srgbClr val="0070C0"/>
                </a:solidFill>
              </a:rPr>
              <a:t>Teachers and pupils working together as writers</a:t>
            </a:r>
          </a:p>
          <a:p>
            <a:pPr>
              <a:defRPr/>
            </a:pPr>
            <a:r>
              <a:rPr lang="en-GB" sz="2800" dirty="0"/>
              <a:t>Combining a variety of experiences and approaches</a:t>
            </a:r>
          </a:p>
          <a:p>
            <a:pPr>
              <a:defRPr/>
            </a:pPr>
            <a:r>
              <a:rPr lang="en-GB" sz="2800" dirty="0"/>
              <a:t>Encouraging pupils to develop their own success criteria</a:t>
            </a:r>
          </a:p>
          <a:p>
            <a:pPr marL="0" indent="0" eaLnBrk="1" hangingPunct="1">
              <a:buFont typeface="Wingdings" pitchFamily="2" charset="2"/>
              <a:buNone/>
              <a:defRPr/>
            </a:pPr>
            <a:endParaRPr lang="en-GB" altLang="en-US" sz="2800" b="1" dirty="0" smtClean="0"/>
          </a:p>
        </p:txBody>
      </p:sp>
      <p:sp>
        <p:nvSpPr>
          <p:cNvPr id="18437"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18438"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5"/>
          <p:cNvGrpSpPr>
            <a:grpSpLocks/>
          </p:cNvGrpSpPr>
          <p:nvPr/>
        </p:nvGrpSpPr>
        <p:grpSpPr bwMode="auto">
          <a:xfrm>
            <a:off x="404813" y="1965325"/>
            <a:ext cx="8229600" cy="4495800"/>
            <a:chOff x="240" y="1248"/>
            <a:chExt cx="5232" cy="2832"/>
          </a:xfrm>
        </p:grpSpPr>
        <p:sp>
          <p:nvSpPr>
            <p:cNvPr id="19466"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19467"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19459" name="Rectangle 13"/>
          <p:cNvSpPr>
            <a:spLocks noGrp="1" noChangeArrowheads="1"/>
          </p:cNvSpPr>
          <p:nvPr>
            <p:ph type="title"/>
          </p:nvPr>
        </p:nvSpPr>
        <p:spPr>
          <a:xfrm>
            <a:off x="404813" y="692150"/>
            <a:ext cx="8429625" cy="1143000"/>
          </a:xfrm>
        </p:spPr>
        <p:txBody>
          <a:bodyPr/>
          <a:lstStyle/>
          <a:p>
            <a:pPr eaLnBrk="1" hangingPunct="1"/>
            <a:r>
              <a:rPr lang="en-US" altLang="en-US" smtClean="0"/>
              <a:t>Better English and Literacy</a:t>
            </a:r>
          </a:p>
        </p:txBody>
      </p:sp>
      <p:sp>
        <p:nvSpPr>
          <p:cNvPr id="19460" name="Rectangle 14"/>
          <p:cNvSpPr>
            <a:spLocks noGrp="1" noChangeArrowheads="1"/>
          </p:cNvSpPr>
          <p:nvPr>
            <p:ph type="body" idx="1"/>
          </p:nvPr>
        </p:nvSpPr>
        <p:spPr>
          <a:xfrm>
            <a:off x="755650" y="2163763"/>
            <a:ext cx="7878763" cy="4098925"/>
          </a:xfrm>
        </p:spPr>
        <p:txBody>
          <a:bodyPr/>
          <a:lstStyle/>
          <a:p>
            <a:pPr marL="0" indent="0" eaLnBrk="1" hangingPunct="1">
              <a:buFont typeface="Wingdings" pitchFamily="2" charset="2"/>
              <a:buNone/>
            </a:pPr>
            <a:r>
              <a:rPr lang="en-GB" altLang="en-US" sz="2400" b="1" smtClean="0">
                <a:solidFill>
                  <a:srgbClr val="0070C0"/>
                </a:solidFill>
              </a:rPr>
              <a:t>Activity 1  </a:t>
            </a:r>
            <a:r>
              <a:rPr lang="en-GB" altLang="en-US" sz="2400" smtClean="0">
                <a:solidFill>
                  <a:srgbClr val="0070C0"/>
                </a:solidFill>
              </a:rPr>
              <a:t>Write a haiku about ‘fear’ or ‘surprise’ or in response to one of these images (5,7,5 syllables).</a:t>
            </a:r>
          </a:p>
          <a:p>
            <a:pPr marL="0" indent="0" eaLnBrk="1" hangingPunct="1">
              <a:buFont typeface="Wingdings" pitchFamily="2" charset="2"/>
              <a:buNone/>
            </a:pPr>
            <a:endParaRPr lang="en-GB" altLang="en-US" sz="2400" smtClean="0">
              <a:solidFill>
                <a:srgbClr val="0070C0"/>
              </a:solidFill>
            </a:endParaRPr>
          </a:p>
          <a:p>
            <a:pPr marL="0" indent="0" eaLnBrk="1" hangingPunct="1">
              <a:buFont typeface="Wingdings" pitchFamily="2" charset="2"/>
              <a:buNone/>
            </a:pPr>
            <a:endParaRPr lang="en-GB" altLang="en-US" sz="2400" smtClean="0">
              <a:solidFill>
                <a:srgbClr val="0070C0"/>
              </a:solidFill>
            </a:endParaRPr>
          </a:p>
          <a:p>
            <a:pPr marL="0" indent="0" eaLnBrk="1" hangingPunct="1">
              <a:buFont typeface="Wingdings" pitchFamily="2" charset="2"/>
              <a:buNone/>
            </a:pPr>
            <a:endParaRPr lang="en-GB" altLang="en-US" sz="2400" smtClean="0">
              <a:solidFill>
                <a:srgbClr val="0070C0"/>
              </a:solidFill>
            </a:endParaRPr>
          </a:p>
          <a:p>
            <a:pPr marL="0" indent="0" eaLnBrk="1" hangingPunct="1">
              <a:buFont typeface="Wingdings" pitchFamily="2" charset="2"/>
              <a:buNone/>
            </a:pPr>
            <a:endParaRPr lang="en-GB" altLang="en-US" sz="2400" smtClean="0">
              <a:solidFill>
                <a:srgbClr val="0070C0"/>
              </a:solidFill>
            </a:endParaRPr>
          </a:p>
          <a:p>
            <a:pPr marL="0" indent="0" eaLnBrk="1" hangingPunct="1">
              <a:buFont typeface="Wingdings" pitchFamily="2" charset="2"/>
              <a:buNone/>
            </a:pPr>
            <a:endParaRPr lang="en-GB" altLang="en-US" sz="2400" smtClean="0">
              <a:solidFill>
                <a:srgbClr val="0070C0"/>
              </a:solidFill>
            </a:endParaRPr>
          </a:p>
          <a:p>
            <a:pPr marL="0" indent="0" eaLnBrk="1" hangingPunct="1">
              <a:buFont typeface="Wingdings" pitchFamily="2" charset="2"/>
              <a:buNone/>
            </a:pPr>
            <a:r>
              <a:rPr lang="en-GB" altLang="en-US" sz="2400" smtClean="0">
                <a:solidFill>
                  <a:srgbClr val="0070C0"/>
                </a:solidFill>
              </a:rPr>
              <a:t>Share your haiku.</a:t>
            </a:r>
          </a:p>
          <a:p>
            <a:pPr marL="0" indent="0" eaLnBrk="1" hangingPunct="1">
              <a:buFont typeface="Wingdings" pitchFamily="2" charset="2"/>
              <a:buNone/>
            </a:pPr>
            <a:endParaRPr lang="en-GB" altLang="en-US" sz="2400" smtClean="0">
              <a:solidFill>
                <a:srgbClr val="0070C0"/>
              </a:solidFill>
            </a:endParaRPr>
          </a:p>
        </p:txBody>
      </p:sp>
      <p:sp>
        <p:nvSpPr>
          <p:cNvPr id="19461"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19462"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pic>
        <p:nvPicPr>
          <p:cNvPr id="1946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8475" y="3213100"/>
            <a:ext cx="2179638" cy="20097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4" name="Picture 4" descr="File:Dead Tree - geograph.org.uk - 1737363.jpg">
            <a:hlinkClick r:id="rId4"/>
          </p:cNvPr>
          <p:cNvPicPr>
            <a:picLocks noChangeAspect="1" noChangeArrowheads="1"/>
          </p:cNvPicPr>
          <p:nvPr/>
        </p:nvPicPr>
        <p:blipFill>
          <a:blip r:embed="rId5" r:link="rId6" cstate="print">
            <a:extLst>
              <a:ext uri="{28A0092B-C50C-407E-A947-70E740481C1C}">
                <a14:useLocalDpi xmlns="" xmlns:a14="http://schemas.microsoft.com/office/drawing/2010/main" val="0"/>
              </a:ext>
            </a:extLst>
          </a:blip>
          <a:srcRect l="7300" t="6757" r="26283" b="5106"/>
          <a:stretch>
            <a:fillRect/>
          </a:stretch>
        </p:blipFill>
        <p:spPr bwMode="auto">
          <a:xfrm>
            <a:off x="6011863" y="4029075"/>
            <a:ext cx="2438400" cy="232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5" name="Picture 5" descr="File:Melongena corona 2.jpg">
            <a:hlinkClick r:id="rId7"/>
          </p:cNvPr>
          <p:cNvPicPr>
            <a:picLocks noChangeAspect="1" noChangeArrowheads="1"/>
          </p:cNvPicPr>
          <p:nvPr/>
        </p:nvPicPr>
        <p:blipFill>
          <a:blip r:embed="rId8" r:link="rId9" cstate="print">
            <a:extLst>
              <a:ext uri="{28A0092B-C50C-407E-A947-70E740481C1C}">
                <a14:useLocalDpi xmlns="" xmlns:a14="http://schemas.microsoft.com/office/drawing/2010/main" val="0"/>
              </a:ext>
            </a:extLst>
          </a:blip>
          <a:srcRect l="14000" t="21759" r="14000" b="9796"/>
          <a:stretch>
            <a:fillRect/>
          </a:stretch>
        </p:blipFill>
        <p:spPr bwMode="auto">
          <a:xfrm>
            <a:off x="2862263" y="3602038"/>
            <a:ext cx="2952750" cy="210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5"/>
          <p:cNvGrpSpPr>
            <a:grpSpLocks/>
          </p:cNvGrpSpPr>
          <p:nvPr/>
        </p:nvGrpSpPr>
        <p:grpSpPr bwMode="auto">
          <a:xfrm>
            <a:off x="404813" y="1965325"/>
            <a:ext cx="8229600" cy="4495800"/>
            <a:chOff x="240" y="1248"/>
            <a:chExt cx="5232" cy="2832"/>
          </a:xfrm>
        </p:grpSpPr>
        <p:sp>
          <p:nvSpPr>
            <p:cNvPr id="20487"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0488"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0483"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defRPr/>
            </a:pPr>
            <a:r>
              <a:rPr lang="en-GB" sz="2800" b="1" dirty="0"/>
              <a:t>What ‘ups’ have our surveys shown? </a:t>
            </a:r>
          </a:p>
          <a:p>
            <a:pPr>
              <a:defRPr/>
            </a:pPr>
            <a:r>
              <a:rPr lang="en-GB" sz="2800" dirty="0" smtClean="0"/>
              <a:t>Encouraging </a:t>
            </a:r>
            <a:r>
              <a:rPr lang="en-GB" sz="2800" dirty="0"/>
              <a:t>pupils to play with language, free from formal assessment</a:t>
            </a:r>
          </a:p>
          <a:p>
            <a:pPr>
              <a:defRPr/>
            </a:pPr>
            <a:r>
              <a:rPr lang="en-GB" sz="2800" dirty="0"/>
              <a:t>Using marking to generate genuine dialogue with pupils about their work</a:t>
            </a:r>
          </a:p>
          <a:p>
            <a:pPr>
              <a:defRPr/>
            </a:pPr>
            <a:r>
              <a:rPr lang="en-GB" sz="2800" dirty="0"/>
              <a:t>Giving pupils choice of text type and topic</a:t>
            </a:r>
          </a:p>
          <a:p>
            <a:pPr>
              <a:defRPr/>
            </a:pPr>
            <a:r>
              <a:rPr lang="en-GB" sz="2800" dirty="0"/>
              <a:t>Creating opportunities to write on-line</a:t>
            </a:r>
          </a:p>
          <a:p>
            <a:pPr marL="0" indent="0" eaLnBrk="1" hangingPunct="1">
              <a:buFont typeface="Wingdings" pitchFamily="2" charset="2"/>
              <a:buNone/>
              <a:defRPr/>
            </a:pPr>
            <a:endParaRPr lang="en-GB" altLang="en-US" sz="2800" b="1" dirty="0" smtClean="0"/>
          </a:p>
        </p:txBody>
      </p:sp>
      <p:sp>
        <p:nvSpPr>
          <p:cNvPr id="20485"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0486"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5"/>
          <p:cNvGrpSpPr>
            <a:grpSpLocks/>
          </p:cNvGrpSpPr>
          <p:nvPr/>
        </p:nvGrpSpPr>
        <p:grpSpPr bwMode="auto">
          <a:xfrm>
            <a:off x="404813" y="1965325"/>
            <a:ext cx="8229600" cy="4495800"/>
            <a:chOff x="240" y="1248"/>
            <a:chExt cx="5232" cy="2832"/>
          </a:xfrm>
        </p:grpSpPr>
        <p:sp>
          <p:nvSpPr>
            <p:cNvPr id="21511"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1512"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1507" name="Rectangle 13"/>
          <p:cNvSpPr>
            <a:spLocks noGrp="1" noChangeArrowheads="1"/>
          </p:cNvSpPr>
          <p:nvPr>
            <p:ph type="title"/>
          </p:nvPr>
        </p:nvSpPr>
        <p:spPr/>
        <p:txBody>
          <a:bodyPr/>
          <a:lstStyle/>
          <a:p>
            <a:pPr eaLnBrk="1" hangingPunct="1"/>
            <a:r>
              <a:rPr lang="en-US" altLang="en-US" smtClean="0"/>
              <a:t>Better English and Literacy</a:t>
            </a:r>
          </a:p>
        </p:txBody>
      </p:sp>
      <p:sp>
        <p:nvSpPr>
          <p:cNvPr id="21508"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pPr>
            <a:r>
              <a:rPr lang="en-GB" altLang="en-US" sz="2800" b="1" smtClean="0"/>
              <a:t>The Gold Standard</a:t>
            </a:r>
          </a:p>
          <a:p>
            <a:pPr marL="0" indent="0">
              <a:buFont typeface="Wingdings" pitchFamily="2" charset="2"/>
              <a:buNone/>
            </a:pPr>
            <a:r>
              <a:rPr lang="en-GB" altLang="en-US" sz="2800" smtClean="0"/>
              <a:t>Teachers demonstrate high standards in their own use of language.</a:t>
            </a:r>
          </a:p>
          <a:p>
            <a:pPr marL="0" indent="0">
              <a:buFont typeface="Wingdings" pitchFamily="2" charset="2"/>
              <a:buNone/>
            </a:pPr>
            <a:r>
              <a:rPr lang="en-GB" altLang="en-US" sz="2800" smtClean="0"/>
              <a:t>They model the processes of reading and writing powerfully to help pupils make real progress in their own work. </a:t>
            </a:r>
          </a:p>
          <a:p>
            <a:pPr marL="0" indent="0">
              <a:buFont typeface="Wingdings" pitchFamily="2" charset="2"/>
              <a:buNone/>
            </a:pPr>
            <a:endParaRPr lang="en-GB" altLang="en-US" sz="2800" smtClean="0"/>
          </a:p>
          <a:p>
            <a:pPr marL="0" indent="0">
              <a:buFont typeface="Wingdings" pitchFamily="2" charset="2"/>
              <a:buNone/>
            </a:pPr>
            <a:r>
              <a:rPr lang="en-GB" altLang="en-US" smtClean="0"/>
              <a:t>English subject inspection: a mark of outstanding teaching </a:t>
            </a:r>
          </a:p>
          <a:p>
            <a:pPr marL="0" indent="0" eaLnBrk="1" hangingPunct="1">
              <a:buFont typeface="Wingdings" pitchFamily="2" charset="2"/>
              <a:buNone/>
            </a:pPr>
            <a:endParaRPr lang="en-GB" altLang="en-US" sz="2800" b="1" smtClean="0"/>
          </a:p>
        </p:txBody>
      </p:sp>
      <p:sp>
        <p:nvSpPr>
          <p:cNvPr id="21509"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1510"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5"/>
          <p:cNvGrpSpPr>
            <a:grpSpLocks/>
          </p:cNvGrpSpPr>
          <p:nvPr/>
        </p:nvGrpSpPr>
        <p:grpSpPr bwMode="auto">
          <a:xfrm>
            <a:off x="404813" y="1965325"/>
            <a:ext cx="8229600" cy="4495800"/>
            <a:chOff x="240" y="1248"/>
            <a:chExt cx="5232" cy="2832"/>
          </a:xfrm>
        </p:grpSpPr>
        <p:sp>
          <p:nvSpPr>
            <p:cNvPr id="4104"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4105"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4099"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eaLnBrk="1" hangingPunct="1">
              <a:buFont typeface="Wingdings" pitchFamily="2" charset="2"/>
              <a:buNone/>
            </a:pPr>
            <a:r>
              <a:rPr lang="en-GB" altLang="en-US" sz="2800" b="1" smtClean="0"/>
              <a:t>How do </a:t>
            </a:r>
          </a:p>
          <a:p>
            <a:pPr marL="0" indent="0" eaLnBrk="1" hangingPunct="1">
              <a:buFont typeface="Wingdings" pitchFamily="2" charset="2"/>
              <a:buNone/>
            </a:pPr>
            <a:r>
              <a:rPr lang="en-GB" altLang="en-US" sz="2800" b="1" smtClean="0"/>
              <a:t>schools</a:t>
            </a:r>
          </a:p>
          <a:p>
            <a:pPr marL="0" indent="0" eaLnBrk="1" hangingPunct="1">
              <a:buFont typeface="Wingdings" pitchFamily="2" charset="2"/>
              <a:buNone/>
            </a:pPr>
            <a:r>
              <a:rPr lang="en-GB" altLang="en-US" sz="2800" b="1" smtClean="0"/>
              <a:t>balance </a:t>
            </a:r>
          </a:p>
          <a:p>
            <a:pPr marL="0" indent="0" eaLnBrk="1" hangingPunct="1">
              <a:buFont typeface="Wingdings" pitchFamily="2" charset="2"/>
              <a:buNone/>
            </a:pPr>
            <a:r>
              <a:rPr lang="en-GB" altLang="en-US" sz="2800" b="1" smtClean="0"/>
              <a:t>the</a:t>
            </a:r>
          </a:p>
          <a:p>
            <a:pPr marL="0" indent="0" eaLnBrk="1" hangingPunct="1">
              <a:buFont typeface="Wingdings" pitchFamily="2" charset="2"/>
              <a:buNone/>
            </a:pPr>
            <a:r>
              <a:rPr lang="en-GB" altLang="en-US" sz="2800" b="1" smtClean="0"/>
              <a:t>demands?</a:t>
            </a:r>
          </a:p>
        </p:txBody>
      </p:sp>
      <p:sp>
        <p:nvSpPr>
          <p:cNvPr id="4101"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4102"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pic>
        <p:nvPicPr>
          <p:cNvPr id="4103" name="Picture 10" descr="Winged pyramid"/>
          <p:cNvPicPr>
            <a:picLocks noChangeAspect="1" noChangeArrowheads="1"/>
          </p:cNvPicPr>
          <p:nvPr/>
        </p:nvPicPr>
        <p:blipFill>
          <a:blip r:embed="rId2" cstate="print">
            <a:extLst>
              <a:ext uri="{28A0092B-C50C-407E-A947-70E740481C1C}">
                <a14:useLocalDpi xmlns="" xmlns:a14="http://schemas.microsoft.com/office/drawing/2010/main" val="0"/>
              </a:ext>
            </a:extLst>
          </a:blip>
          <a:srcRect l="3613" t="4079" r="3226" b="9016"/>
          <a:stretch>
            <a:fillRect/>
          </a:stretch>
        </p:blipFill>
        <p:spPr bwMode="auto">
          <a:xfrm>
            <a:off x="3189288" y="2246313"/>
            <a:ext cx="5260975" cy="406241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336550" y="409575"/>
            <a:ext cx="8310563" cy="6067425"/>
            <a:chOff x="240" y="1248"/>
            <a:chExt cx="5232" cy="2832"/>
          </a:xfrm>
        </p:grpSpPr>
        <p:sp>
          <p:nvSpPr>
            <p:cNvPr id="22533" name="AutoShape 3"/>
            <p:cNvSpPr>
              <a:spLocks noChangeArrowheads="1"/>
            </p:cNvSpPr>
            <p:nvPr/>
          </p:nvSpPr>
          <p:spPr bwMode="auto">
            <a:xfrm>
              <a:off x="3360" y="1248"/>
              <a:ext cx="2112" cy="2832"/>
            </a:xfrm>
            <a:prstGeom prst="roundRect">
              <a:avLst>
                <a:gd name="adj" fmla="val 16667"/>
              </a:avLst>
            </a:prstGeom>
            <a:solidFill>
              <a:srgbClr val="7AAA2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latin typeface="Times" charset="0"/>
                </a:rPr>
                <a:t> </a:t>
              </a:r>
            </a:p>
          </p:txBody>
        </p:sp>
        <p:sp>
          <p:nvSpPr>
            <p:cNvPr id="22534" name="Rectangle 4"/>
            <p:cNvSpPr>
              <a:spLocks noChangeArrowheads="1"/>
            </p:cNvSpPr>
            <p:nvPr/>
          </p:nvSpPr>
          <p:spPr bwMode="auto">
            <a:xfrm>
              <a:off x="240" y="1248"/>
              <a:ext cx="3696" cy="2832"/>
            </a:xfrm>
            <a:prstGeom prst="rect">
              <a:avLst/>
            </a:prstGeom>
            <a:solidFill>
              <a:srgbClr val="7AAA2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2531" name="Rectangle 8"/>
          <p:cNvSpPr>
            <a:spLocks noGrp="1" noChangeArrowheads="1"/>
          </p:cNvSpPr>
          <p:nvPr>
            <p:ph type="ctrTitle" idx="4294967295"/>
          </p:nvPr>
        </p:nvSpPr>
        <p:spPr>
          <a:xfrm>
            <a:off x="685800" y="765175"/>
            <a:ext cx="7772400" cy="11509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4400" smtClean="0">
                <a:solidFill>
                  <a:srgbClr val="FFFF00"/>
                </a:solidFill>
              </a:rPr>
              <a:t>Tools of the trade</a:t>
            </a:r>
          </a:p>
        </p:txBody>
      </p:sp>
      <p:pic>
        <p:nvPicPr>
          <p:cNvPr id="22532" name="Picture 9" descr="Parts of speech - old primer"/>
          <p:cNvPicPr>
            <a:picLocks noChangeAspect="1" noChangeArrowheads="1"/>
          </p:cNvPicPr>
          <p:nvPr/>
        </p:nvPicPr>
        <p:blipFill>
          <a:blip r:embed="rId3" cstate="print">
            <a:extLst>
              <a:ext uri="{28A0092B-C50C-407E-A947-70E740481C1C}">
                <a14:useLocalDpi xmlns="" xmlns:a14="http://schemas.microsoft.com/office/drawing/2010/main" val="0"/>
              </a:ext>
            </a:extLst>
          </a:blip>
          <a:srcRect l="2716" t="7294" r="4431" b="8504"/>
          <a:stretch>
            <a:fillRect/>
          </a:stretch>
        </p:blipFill>
        <p:spPr bwMode="auto">
          <a:xfrm>
            <a:off x="900113" y="1903413"/>
            <a:ext cx="7272337" cy="451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5"/>
          <p:cNvGrpSpPr>
            <a:grpSpLocks/>
          </p:cNvGrpSpPr>
          <p:nvPr/>
        </p:nvGrpSpPr>
        <p:grpSpPr bwMode="auto">
          <a:xfrm>
            <a:off x="404813" y="1965325"/>
            <a:ext cx="8229600" cy="4495800"/>
            <a:chOff x="240" y="1248"/>
            <a:chExt cx="5232" cy="2832"/>
          </a:xfrm>
        </p:grpSpPr>
        <p:sp>
          <p:nvSpPr>
            <p:cNvPr id="23560"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3561"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3555" name="Rectangle 13"/>
          <p:cNvSpPr>
            <a:spLocks noGrp="1" noChangeArrowheads="1"/>
          </p:cNvSpPr>
          <p:nvPr>
            <p:ph type="title"/>
          </p:nvPr>
        </p:nvSpPr>
        <p:spPr/>
        <p:txBody>
          <a:bodyPr/>
          <a:lstStyle/>
          <a:p>
            <a:pPr eaLnBrk="1" hangingPunct="1"/>
            <a:r>
              <a:rPr lang="en-US" altLang="en-US" smtClean="0"/>
              <a:t>Better English and Literacy</a:t>
            </a:r>
          </a:p>
        </p:txBody>
      </p:sp>
      <p:sp>
        <p:nvSpPr>
          <p:cNvPr id="23556" name="Rectangle 14"/>
          <p:cNvSpPr>
            <a:spLocks noGrp="1" noChangeArrowheads="1"/>
          </p:cNvSpPr>
          <p:nvPr>
            <p:ph type="body" idx="1"/>
          </p:nvPr>
        </p:nvSpPr>
        <p:spPr>
          <a:xfrm>
            <a:off x="755650" y="2205038"/>
            <a:ext cx="7777163" cy="4098925"/>
          </a:xfrm>
        </p:spPr>
        <p:txBody>
          <a:bodyPr/>
          <a:lstStyle/>
          <a:p>
            <a:pPr marL="0" indent="0" eaLnBrk="1" hangingPunct="1">
              <a:buFont typeface="Wingdings" pitchFamily="2" charset="2"/>
              <a:buNone/>
            </a:pPr>
            <a:r>
              <a:rPr lang="en-GB" altLang="en-US" sz="2800" b="1" smtClean="0"/>
              <a:t>SPaG:</a:t>
            </a:r>
          </a:p>
          <a:p>
            <a:pPr marL="0" indent="0" eaLnBrk="1" hangingPunct="1">
              <a:buFont typeface="Wingdings" pitchFamily="2" charset="2"/>
              <a:buNone/>
            </a:pPr>
            <a:r>
              <a:rPr lang="en-GB" altLang="en-US" sz="2800" smtClean="0"/>
              <a:t>the </a:t>
            </a:r>
            <a:r>
              <a:rPr lang="en-GB" altLang="en-US" sz="2800" b="1" smtClean="0"/>
              <a:t>object</a:t>
            </a:r>
            <a:r>
              <a:rPr lang="en-GB" altLang="en-US" sz="2800" smtClean="0"/>
              <a:t>                                                  of the exercise</a:t>
            </a:r>
          </a:p>
          <a:p>
            <a:pPr marL="0" indent="0" eaLnBrk="1" hangingPunct="1">
              <a:buFont typeface="Wingdings" pitchFamily="2" charset="2"/>
              <a:buNone/>
            </a:pPr>
            <a:r>
              <a:rPr lang="en-GB" altLang="en-US" sz="2800" smtClean="0"/>
              <a:t>or</a:t>
            </a:r>
          </a:p>
          <a:p>
            <a:pPr marL="0" indent="0" eaLnBrk="1" hangingPunct="1">
              <a:buFont typeface="Wingdings" pitchFamily="2" charset="2"/>
              <a:buNone/>
            </a:pPr>
            <a:r>
              <a:rPr lang="en-GB" altLang="en-US" sz="2800" smtClean="0"/>
              <a:t>the </a:t>
            </a:r>
            <a:r>
              <a:rPr lang="en-GB" altLang="en-US" sz="2800" b="1" smtClean="0"/>
              <a:t>means </a:t>
            </a:r>
            <a:r>
              <a:rPr lang="en-GB" altLang="en-US" sz="2800" smtClean="0"/>
              <a:t>                                              to an important end?</a:t>
            </a:r>
          </a:p>
          <a:p>
            <a:pPr marL="0" indent="0" eaLnBrk="1" hangingPunct="1">
              <a:buFont typeface="Wingdings" pitchFamily="2" charset="2"/>
              <a:buNone/>
            </a:pPr>
            <a:endParaRPr lang="en-GB" altLang="en-US" sz="2800" b="1" smtClean="0"/>
          </a:p>
        </p:txBody>
      </p:sp>
      <p:sp>
        <p:nvSpPr>
          <p:cNvPr id="23557"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3558"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pic>
        <p:nvPicPr>
          <p:cNvPr id="23559"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51275" y="2420938"/>
            <a:ext cx="4613275" cy="37369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5"/>
          <p:cNvGrpSpPr>
            <a:grpSpLocks/>
          </p:cNvGrpSpPr>
          <p:nvPr/>
        </p:nvGrpSpPr>
        <p:grpSpPr bwMode="auto">
          <a:xfrm>
            <a:off x="404813" y="1965325"/>
            <a:ext cx="8229600" cy="4495800"/>
            <a:chOff x="240" y="1248"/>
            <a:chExt cx="5232" cy="2832"/>
          </a:xfrm>
        </p:grpSpPr>
        <p:sp>
          <p:nvSpPr>
            <p:cNvPr id="24584"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4585"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4579" name="Rectangle 13"/>
          <p:cNvSpPr>
            <a:spLocks noGrp="1" noChangeArrowheads="1"/>
          </p:cNvSpPr>
          <p:nvPr>
            <p:ph type="title"/>
          </p:nvPr>
        </p:nvSpPr>
        <p:spPr/>
        <p:txBody>
          <a:bodyPr/>
          <a:lstStyle/>
          <a:p>
            <a:pPr eaLnBrk="1" hangingPunct="1"/>
            <a:r>
              <a:rPr lang="en-US" altLang="en-US" smtClean="0"/>
              <a:t>Better English and Literacy</a:t>
            </a:r>
          </a:p>
        </p:txBody>
      </p:sp>
      <p:sp>
        <p:nvSpPr>
          <p:cNvPr id="24580"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pPr>
            <a:r>
              <a:rPr lang="en-GB" altLang="en-US" sz="2800" b="1" smtClean="0"/>
              <a:t>Lack of punctuation can be lethal!</a:t>
            </a:r>
          </a:p>
          <a:p>
            <a:pPr marL="0" indent="0">
              <a:buFont typeface="Wingdings" pitchFamily="2" charset="2"/>
              <a:buNone/>
            </a:pPr>
            <a:r>
              <a:rPr lang="en-GB" altLang="en-US" sz="2800" smtClean="0"/>
              <a:t>im hungry lets eat granny</a:t>
            </a:r>
          </a:p>
          <a:p>
            <a:pPr marL="0" indent="0" eaLnBrk="1" hangingPunct="1">
              <a:buFont typeface="Wingdings" pitchFamily="2" charset="2"/>
              <a:buNone/>
            </a:pPr>
            <a:endParaRPr lang="en-GB" altLang="en-US" sz="2800" b="1" smtClean="0"/>
          </a:p>
        </p:txBody>
      </p:sp>
      <p:sp>
        <p:nvSpPr>
          <p:cNvPr id="24581"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4582"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pic>
        <p:nvPicPr>
          <p:cNvPr id="24583"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79838" y="3429000"/>
            <a:ext cx="4427537" cy="280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5"/>
          <p:cNvGrpSpPr>
            <a:grpSpLocks/>
          </p:cNvGrpSpPr>
          <p:nvPr/>
        </p:nvGrpSpPr>
        <p:grpSpPr bwMode="auto">
          <a:xfrm>
            <a:off x="404813" y="1965325"/>
            <a:ext cx="8229600" cy="4495800"/>
            <a:chOff x="240" y="1248"/>
            <a:chExt cx="5232" cy="2832"/>
          </a:xfrm>
        </p:grpSpPr>
        <p:sp>
          <p:nvSpPr>
            <p:cNvPr id="25608"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5609"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5603" name="Rectangle 13"/>
          <p:cNvSpPr>
            <a:spLocks noGrp="1" noChangeArrowheads="1"/>
          </p:cNvSpPr>
          <p:nvPr>
            <p:ph type="title"/>
          </p:nvPr>
        </p:nvSpPr>
        <p:spPr/>
        <p:txBody>
          <a:bodyPr/>
          <a:lstStyle/>
          <a:p>
            <a:pPr eaLnBrk="1" hangingPunct="1"/>
            <a:r>
              <a:rPr lang="en-US" altLang="en-US" smtClean="0"/>
              <a:t>Better English and Literacy</a:t>
            </a:r>
          </a:p>
        </p:txBody>
      </p:sp>
      <p:sp>
        <p:nvSpPr>
          <p:cNvPr id="25604"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pPr>
            <a:r>
              <a:rPr lang="en-GB" altLang="en-US" sz="2800" b="1" smtClean="0"/>
              <a:t>Correct punctuation saves the day – and Granny! </a:t>
            </a:r>
          </a:p>
          <a:p>
            <a:pPr marL="0" indent="0">
              <a:buFont typeface="Wingdings" pitchFamily="2" charset="2"/>
              <a:buNone/>
            </a:pPr>
            <a:r>
              <a:rPr lang="en-GB" altLang="en-US" sz="2800" smtClean="0"/>
              <a:t>‘I’m hungry! Let’s eat, Granny.’</a:t>
            </a:r>
          </a:p>
          <a:p>
            <a:pPr marL="0" indent="0" eaLnBrk="1" hangingPunct="1">
              <a:buFont typeface="Wingdings" pitchFamily="2" charset="2"/>
              <a:buNone/>
            </a:pPr>
            <a:endParaRPr lang="en-GB" altLang="en-US" sz="2800" b="1" smtClean="0"/>
          </a:p>
        </p:txBody>
      </p:sp>
      <p:sp>
        <p:nvSpPr>
          <p:cNvPr id="25605"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5606"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pic>
        <p:nvPicPr>
          <p:cNvPr id="25607"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t="18932"/>
          <a:stretch>
            <a:fillRect/>
          </a:stretch>
        </p:blipFill>
        <p:spPr bwMode="auto">
          <a:xfrm>
            <a:off x="4572000" y="3836988"/>
            <a:ext cx="3767138" cy="25241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5"/>
          <p:cNvGrpSpPr>
            <a:grpSpLocks/>
          </p:cNvGrpSpPr>
          <p:nvPr/>
        </p:nvGrpSpPr>
        <p:grpSpPr bwMode="auto">
          <a:xfrm>
            <a:off x="404813" y="1965325"/>
            <a:ext cx="8229600" cy="4495800"/>
            <a:chOff x="240" y="1248"/>
            <a:chExt cx="5232" cy="2832"/>
          </a:xfrm>
        </p:grpSpPr>
        <p:sp>
          <p:nvSpPr>
            <p:cNvPr id="26631"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6632"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6627" name="Rectangle 13"/>
          <p:cNvSpPr>
            <a:spLocks noGrp="1" noChangeArrowheads="1"/>
          </p:cNvSpPr>
          <p:nvPr>
            <p:ph type="title"/>
          </p:nvPr>
        </p:nvSpPr>
        <p:spPr/>
        <p:txBody>
          <a:bodyPr/>
          <a:lstStyle/>
          <a:p>
            <a:pPr eaLnBrk="1" hangingPunct="1"/>
            <a:r>
              <a:rPr lang="en-US" altLang="en-US" smtClean="0"/>
              <a:t>Better English and Literacy</a:t>
            </a:r>
          </a:p>
        </p:txBody>
      </p:sp>
      <p:sp>
        <p:nvSpPr>
          <p:cNvPr id="26628" name="Rectangle 14"/>
          <p:cNvSpPr>
            <a:spLocks noGrp="1" noChangeArrowheads="1"/>
          </p:cNvSpPr>
          <p:nvPr>
            <p:ph type="body" idx="1"/>
          </p:nvPr>
        </p:nvSpPr>
        <p:spPr>
          <a:xfrm>
            <a:off x="755650" y="2205038"/>
            <a:ext cx="7315200" cy="4098925"/>
          </a:xfrm>
        </p:spPr>
        <p:txBody>
          <a:bodyPr/>
          <a:lstStyle/>
          <a:p>
            <a:pPr marL="0" indent="0" eaLnBrk="1" hangingPunct="1">
              <a:buFont typeface="Wingdings" pitchFamily="2" charset="2"/>
              <a:buNone/>
            </a:pPr>
            <a:r>
              <a:rPr lang="en-GB" altLang="en-US" sz="2800" smtClean="0"/>
              <a:t>Woman without her man is nothing.</a:t>
            </a:r>
            <a:endParaRPr lang="en-GB" altLang="en-US" sz="2800" b="1" smtClean="0"/>
          </a:p>
          <a:p>
            <a:pPr marL="0" indent="0" eaLnBrk="1" hangingPunct="1">
              <a:buFont typeface="Wingdings" pitchFamily="2" charset="2"/>
              <a:buNone/>
            </a:pPr>
            <a:endParaRPr lang="en-GB" altLang="en-US" sz="2800" b="1" smtClean="0"/>
          </a:p>
        </p:txBody>
      </p:sp>
      <p:sp>
        <p:nvSpPr>
          <p:cNvPr id="26629"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6630"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5"/>
          <p:cNvGrpSpPr>
            <a:grpSpLocks/>
          </p:cNvGrpSpPr>
          <p:nvPr/>
        </p:nvGrpSpPr>
        <p:grpSpPr bwMode="auto">
          <a:xfrm>
            <a:off x="404813" y="1965325"/>
            <a:ext cx="8229600" cy="4495800"/>
            <a:chOff x="240" y="1248"/>
            <a:chExt cx="5232" cy="2832"/>
          </a:xfrm>
        </p:grpSpPr>
        <p:sp>
          <p:nvSpPr>
            <p:cNvPr id="27655"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7656"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7651" name="Rectangle 13"/>
          <p:cNvSpPr>
            <a:spLocks noGrp="1" noChangeArrowheads="1"/>
          </p:cNvSpPr>
          <p:nvPr>
            <p:ph type="title"/>
          </p:nvPr>
        </p:nvSpPr>
        <p:spPr/>
        <p:txBody>
          <a:bodyPr/>
          <a:lstStyle/>
          <a:p>
            <a:pPr eaLnBrk="1" hangingPunct="1"/>
            <a:r>
              <a:rPr lang="en-US" altLang="en-US" smtClean="0"/>
              <a:t>Better English and Literacy</a:t>
            </a:r>
          </a:p>
        </p:txBody>
      </p:sp>
      <p:sp>
        <p:nvSpPr>
          <p:cNvPr id="27652"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pPr>
            <a:r>
              <a:rPr lang="en-GB" altLang="en-US" sz="2800" smtClean="0"/>
              <a:t>Woman without her man is nothing.</a:t>
            </a:r>
            <a:endParaRPr lang="en-GB" altLang="en-US" sz="2800" b="1" smtClean="0"/>
          </a:p>
          <a:p>
            <a:pPr marL="0" indent="0">
              <a:buFont typeface="Wingdings" pitchFamily="2" charset="2"/>
              <a:buNone/>
            </a:pPr>
            <a:r>
              <a:rPr lang="en-GB" altLang="en-US" sz="2800" smtClean="0"/>
              <a:t>Woman, without her man, is nothing.</a:t>
            </a:r>
          </a:p>
          <a:p>
            <a:pPr marL="0" indent="0" eaLnBrk="1" hangingPunct="1">
              <a:buFont typeface="Wingdings" pitchFamily="2" charset="2"/>
              <a:buNone/>
            </a:pPr>
            <a:endParaRPr lang="en-GB" altLang="en-US" sz="2800" b="1" smtClean="0"/>
          </a:p>
        </p:txBody>
      </p:sp>
      <p:sp>
        <p:nvSpPr>
          <p:cNvPr id="27653"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7654"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5"/>
          <p:cNvGrpSpPr>
            <a:grpSpLocks/>
          </p:cNvGrpSpPr>
          <p:nvPr/>
        </p:nvGrpSpPr>
        <p:grpSpPr bwMode="auto">
          <a:xfrm>
            <a:off x="404813" y="1965325"/>
            <a:ext cx="8229600" cy="4495800"/>
            <a:chOff x="240" y="1248"/>
            <a:chExt cx="5232" cy="2832"/>
          </a:xfrm>
        </p:grpSpPr>
        <p:sp>
          <p:nvSpPr>
            <p:cNvPr id="28679"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8680"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8675" name="Rectangle 13"/>
          <p:cNvSpPr>
            <a:spLocks noGrp="1" noChangeArrowheads="1"/>
          </p:cNvSpPr>
          <p:nvPr>
            <p:ph type="title"/>
          </p:nvPr>
        </p:nvSpPr>
        <p:spPr/>
        <p:txBody>
          <a:bodyPr/>
          <a:lstStyle/>
          <a:p>
            <a:pPr eaLnBrk="1" hangingPunct="1"/>
            <a:r>
              <a:rPr lang="en-US" altLang="en-US" smtClean="0"/>
              <a:t>Better English and Literacy</a:t>
            </a:r>
          </a:p>
        </p:txBody>
      </p:sp>
      <p:sp>
        <p:nvSpPr>
          <p:cNvPr id="28676"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pPr>
            <a:r>
              <a:rPr lang="en-GB" altLang="en-US" sz="2800" b="1" smtClean="0"/>
              <a:t>Punctuation is the reader’s sat. nav.</a:t>
            </a:r>
          </a:p>
          <a:p>
            <a:pPr marL="0" indent="0">
              <a:buFont typeface="Wingdings" pitchFamily="2" charset="2"/>
              <a:buNone/>
            </a:pPr>
            <a:r>
              <a:rPr lang="en-GB" altLang="en-US" sz="2800" smtClean="0"/>
              <a:t>Woman without her man is nothing.</a:t>
            </a:r>
            <a:endParaRPr lang="en-GB" altLang="en-US" sz="2800" b="1" smtClean="0"/>
          </a:p>
          <a:p>
            <a:pPr marL="0" indent="0">
              <a:buFont typeface="Wingdings" pitchFamily="2" charset="2"/>
              <a:buNone/>
            </a:pPr>
            <a:r>
              <a:rPr lang="en-GB" altLang="en-US" sz="2800" smtClean="0"/>
              <a:t>Woman, without her man, is nothing.</a:t>
            </a:r>
          </a:p>
          <a:p>
            <a:pPr marL="0" indent="0">
              <a:buFont typeface="Wingdings" pitchFamily="2" charset="2"/>
              <a:buNone/>
            </a:pPr>
            <a:endParaRPr lang="en-GB" altLang="en-US" sz="2800" smtClean="0"/>
          </a:p>
          <a:p>
            <a:pPr marL="0" indent="0">
              <a:buFont typeface="Wingdings" pitchFamily="2" charset="2"/>
              <a:buNone/>
            </a:pPr>
            <a:r>
              <a:rPr lang="en-GB" altLang="en-US" sz="2800" smtClean="0"/>
              <a:t>Woman: without her, man is nothing.</a:t>
            </a:r>
          </a:p>
          <a:p>
            <a:pPr marL="0" indent="0" eaLnBrk="1" hangingPunct="1">
              <a:buFont typeface="Wingdings" pitchFamily="2" charset="2"/>
              <a:buNone/>
            </a:pPr>
            <a:endParaRPr lang="en-GB" altLang="en-US" sz="2800" b="1" smtClean="0"/>
          </a:p>
        </p:txBody>
      </p:sp>
      <p:sp>
        <p:nvSpPr>
          <p:cNvPr id="28677"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8678"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5"/>
          <p:cNvGrpSpPr>
            <a:grpSpLocks/>
          </p:cNvGrpSpPr>
          <p:nvPr/>
        </p:nvGrpSpPr>
        <p:grpSpPr bwMode="auto">
          <a:xfrm>
            <a:off x="404813" y="1965325"/>
            <a:ext cx="8229600" cy="4495800"/>
            <a:chOff x="240" y="1248"/>
            <a:chExt cx="5232" cy="2832"/>
          </a:xfrm>
        </p:grpSpPr>
        <p:sp>
          <p:nvSpPr>
            <p:cNvPr id="29703"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9704"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9699" name="Rectangle 13"/>
          <p:cNvSpPr>
            <a:spLocks noGrp="1" noChangeArrowheads="1"/>
          </p:cNvSpPr>
          <p:nvPr>
            <p:ph type="title"/>
          </p:nvPr>
        </p:nvSpPr>
        <p:spPr/>
        <p:txBody>
          <a:bodyPr/>
          <a:lstStyle/>
          <a:p>
            <a:pPr eaLnBrk="1" hangingPunct="1"/>
            <a:r>
              <a:rPr lang="en-US" altLang="en-US" smtClean="0"/>
              <a:t>Better English and Literacy</a:t>
            </a:r>
          </a:p>
        </p:txBody>
      </p:sp>
      <p:sp>
        <p:nvSpPr>
          <p:cNvPr id="29700"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pPr>
            <a:r>
              <a:rPr lang="en-GB" altLang="en-US" sz="2800" b="1" smtClean="0"/>
              <a:t>Making choices: modal verbs</a:t>
            </a:r>
          </a:p>
          <a:p>
            <a:pPr marL="0" indent="0">
              <a:buFont typeface="Wingdings" pitchFamily="2" charset="2"/>
              <a:buNone/>
            </a:pPr>
            <a:r>
              <a:rPr lang="en-GB" altLang="en-US" sz="2800" smtClean="0"/>
              <a:t>Imagine you are the English team coach trying to inspire the team.</a:t>
            </a:r>
          </a:p>
          <a:p>
            <a:pPr marL="0" indent="0">
              <a:buFont typeface="Wingdings" pitchFamily="2" charset="2"/>
              <a:buNone/>
            </a:pPr>
            <a:r>
              <a:rPr lang="en-GB" altLang="en-US" sz="2800" smtClean="0"/>
              <a:t>‘We </a:t>
            </a:r>
            <a:r>
              <a:rPr lang="en-GB" altLang="en-US" sz="2800" u="sng" smtClean="0"/>
              <a:t>can</a:t>
            </a:r>
            <a:r>
              <a:rPr lang="en-GB" altLang="en-US" sz="2800" smtClean="0"/>
              <a:t> win this.’        ‘We </a:t>
            </a:r>
            <a:r>
              <a:rPr lang="en-GB" altLang="en-US" sz="2800" u="sng" smtClean="0"/>
              <a:t>should</a:t>
            </a:r>
            <a:r>
              <a:rPr lang="en-GB" altLang="en-US" sz="2800" smtClean="0"/>
              <a:t> win this.’</a:t>
            </a:r>
          </a:p>
          <a:p>
            <a:pPr marL="0" indent="0">
              <a:buFont typeface="Wingdings" pitchFamily="2" charset="2"/>
              <a:buNone/>
            </a:pPr>
            <a:r>
              <a:rPr lang="en-GB" altLang="en-US" sz="2800" smtClean="0"/>
              <a:t>‘We </a:t>
            </a:r>
            <a:r>
              <a:rPr lang="en-GB" altLang="en-US" sz="2800" u="sng" smtClean="0"/>
              <a:t>must</a:t>
            </a:r>
            <a:r>
              <a:rPr lang="en-GB" altLang="en-US" sz="2800" smtClean="0"/>
              <a:t> win this.’      ‘We </a:t>
            </a:r>
            <a:r>
              <a:rPr lang="en-GB" altLang="en-US" sz="2800" u="sng" smtClean="0"/>
              <a:t>will</a:t>
            </a:r>
            <a:r>
              <a:rPr lang="en-GB" altLang="en-US" sz="2800" smtClean="0"/>
              <a:t> win this.’  </a:t>
            </a:r>
          </a:p>
          <a:p>
            <a:pPr marL="0" indent="0">
              <a:buFont typeface="Wingdings" pitchFamily="2" charset="2"/>
              <a:buNone/>
            </a:pPr>
            <a:r>
              <a:rPr lang="en-GB" altLang="en-US" sz="2800" b="1" smtClean="0">
                <a:solidFill>
                  <a:srgbClr val="0070C0"/>
                </a:solidFill>
              </a:rPr>
              <a:t>Hear</a:t>
            </a:r>
            <a:r>
              <a:rPr lang="en-GB" altLang="en-US" sz="2800" smtClean="0">
                <a:solidFill>
                  <a:srgbClr val="0070C0"/>
                </a:solidFill>
              </a:rPr>
              <a:t> each of these possibilities.</a:t>
            </a:r>
          </a:p>
          <a:p>
            <a:pPr marL="0" indent="0">
              <a:buFont typeface="Wingdings" pitchFamily="2" charset="2"/>
              <a:buNone/>
            </a:pPr>
            <a:r>
              <a:rPr lang="en-GB" altLang="en-US" sz="2800" smtClean="0">
                <a:solidFill>
                  <a:srgbClr val="0070C0"/>
                </a:solidFill>
              </a:rPr>
              <a:t>Consider the </a:t>
            </a:r>
            <a:r>
              <a:rPr lang="en-GB" altLang="en-US" sz="2800" b="1" smtClean="0">
                <a:solidFill>
                  <a:srgbClr val="0070C0"/>
                </a:solidFill>
              </a:rPr>
              <a:t>impact</a:t>
            </a:r>
            <a:r>
              <a:rPr lang="en-GB" altLang="en-US" sz="2800" smtClean="0">
                <a:solidFill>
                  <a:srgbClr val="0070C0"/>
                </a:solidFill>
              </a:rPr>
              <a:t> of verb choice.</a:t>
            </a:r>
          </a:p>
        </p:txBody>
      </p:sp>
      <p:sp>
        <p:nvSpPr>
          <p:cNvPr id="29701"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9702"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5"/>
          <p:cNvGrpSpPr>
            <a:grpSpLocks/>
          </p:cNvGrpSpPr>
          <p:nvPr/>
        </p:nvGrpSpPr>
        <p:grpSpPr bwMode="auto">
          <a:xfrm>
            <a:off x="404813" y="1965325"/>
            <a:ext cx="8229600" cy="4495800"/>
            <a:chOff x="240" y="1248"/>
            <a:chExt cx="5232" cy="2832"/>
          </a:xfrm>
        </p:grpSpPr>
        <p:sp>
          <p:nvSpPr>
            <p:cNvPr id="30727"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30728"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30723" name="Rectangle 13"/>
          <p:cNvSpPr>
            <a:spLocks noGrp="1" noChangeArrowheads="1"/>
          </p:cNvSpPr>
          <p:nvPr>
            <p:ph type="title"/>
          </p:nvPr>
        </p:nvSpPr>
        <p:spPr/>
        <p:txBody>
          <a:bodyPr/>
          <a:lstStyle/>
          <a:p>
            <a:pPr eaLnBrk="1" hangingPunct="1"/>
            <a:r>
              <a:rPr lang="en-US" altLang="en-US" smtClean="0"/>
              <a:t>Better English and Literacy</a:t>
            </a:r>
          </a:p>
        </p:txBody>
      </p:sp>
      <p:sp>
        <p:nvSpPr>
          <p:cNvPr id="27652" name="Rectangle 14"/>
          <p:cNvSpPr>
            <a:spLocks noGrp="1" noChangeArrowheads="1"/>
          </p:cNvSpPr>
          <p:nvPr>
            <p:ph type="body" idx="1"/>
          </p:nvPr>
        </p:nvSpPr>
        <p:spPr>
          <a:xfrm>
            <a:off x="755650" y="2205038"/>
            <a:ext cx="7315200" cy="4256087"/>
          </a:xfrm>
        </p:spPr>
        <p:txBody>
          <a:bodyPr/>
          <a:lstStyle/>
          <a:p>
            <a:pPr marL="0" indent="0">
              <a:buFont typeface="Wingdings" pitchFamily="2" charset="2"/>
              <a:buNone/>
              <a:defRPr/>
            </a:pPr>
            <a:r>
              <a:rPr lang="en-GB" altLang="en-US" sz="2800" b="1" dirty="0"/>
              <a:t>Making choices: sentence structure</a:t>
            </a:r>
          </a:p>
          <a:p>
            <a:pPr>
              <a:defRPr/>
            </a:pPr>
            <a:r>
              <a:rPr lang="en-GB" altLang="en-US" sz="2800" dirty="0"/>
              <a:t>His wife was shrill, languid, handsome and horrible.</a:t>
            </a:r>
            <a:endParaRPr lang="en-GB" sz="2800" dirty="0"/>
          </a:p>
          <a:p>
            <a:pPr>
              <a:defRPr/>
            </a:pPr>
            <a:r>
              <a:rPr lang="en-GB" altLang="en-US" sz="2800" dirty="0"/>
              <a:t>His wife was horrible, shrill, languid and handsome. </a:t>
            </a:r>
            <a:endParaRPr lang="en-GB" altLang="en-US" sz="2800" dirty="0" smtClean="0"/>
          </a:p>
          <a:p>
            <a:pPr marL="0" indent="0">
              <a:buFont typeface="Wingdings" pitchFamily="2" charset="2"/>
              <a:buNone/>
              <a:defRPr/>
            </a:pPr>
            <a:r>
              <a:rPr lang="en-GB" altLang="en-US" sz="2800" b="1" dirty="0" smtClean="0">
                <a:solidFill>
                  <a:srgbClr val="0070C0"/>
                </a:solidFill>
              </a:rPr>
              <a:t>Hear</a:t>
            </a:r>
            <a:r>
              <a:rPr lang="en-GB" altLang="en-US" sz="2800" dirty="0" smtClean="0">
                <a:solidFill>
                  <a:srgbClr val="0070C0"/>
                </a:solidFill>
              </a:rPr>
              <a:t> each version. What difference does </a:t>
            </a:r>
            <a:r>
              <a:rPr lang="en-GB" altLang="en-US" sz="2800" dirty="0">
                <a:solidFill>
                  <a:srgbClr val="0070C0"/>
                </a:solidFill>
              </a:rPr>
              <a:t>the change of word order </a:t>
            </a:r>
            <a:r>
              <a:rPr lang="en-GB" altLang="en-US" sz="2800" dirty="0" smtClean="0">
                <a:solidFill>
                  <a:srgbClr val="0070C0"/>
                </a:solidFill>
              </a:rPr>
              <a:t>make? </a:t>
            </a:r>
          </a:p>
          <a:p>
            <a:pPr marL="0" indent="0">
              <a:buFont typeface="Wingdings" pitchFamily="2" charset="2"/>
              <a:buNone/>
              <a:defRPr/>
            </a:pPr>
            <a:r>
              <a:rPr lang="en-GB" altLang="en-US" sz="2800" dirty="0" smtClean="0">
                <a:solidFill>
                  <a:srgbClr val="0070C0"/>
                </a:solidFill>
              </a:rPr>
              <a:t>Is </a:t>
            </a:r>
            <a:r>
              <a:rPr lang="en-GB" altLang="en-US" sz="2800" dirty="0">
                <a:solidFill>
                  <a:srgbClr val="0070C0"/>
                </a:solidFill>
              </a:rPr>
              <a:t>one more effective than the other?</a:t>
            </a:r>
          </a:p>
          <a:p>
            <a:pPr marL="0" indent="0" eaLnBrk="1" hangingPunct="1">
              <a:buFont typeface="Wingdings" pitchFamily="2" charset="2"/>
              <a:buNone/>
              <a:defRPr/>
            </a:pPr>
            <a:endParaRPr lang="en-GB" altLang="en-US" sz="2800" b="1" dirty="0" smtClean="0"/>
          </a:p>
        </p:txBody>
      </p:sp>
      <p:sp>
        <p:nvSpPr>
          <p:cNvPr id="30725"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30726"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336550" y="409575"/>
            <a:ext cx="8310563" cy="6067425"/>
            <a:chOff x="240" y="1248"/>
            <a:chExt cx="5232" cy="2832"/>
          </a:xfrm>
        </p:grpSpPr>
        <p:sp>
          <p:nvSpPr>
            <p:cNvPr id="31749" name="AutoShape 3"/>
            <p:cNvSpPr>
              <a:spLocks noChangeArrowheads="1"/>
            </p:cNvSpPr>
            <p:nvPr/>
          </p:nvSpPr>
          <p:spPr bwMode="auto">
            <a:xfrm>
              <a:off x="3360" y="1248"/>
              <a:ext cx="2112" cy="2832"/>
            </a:xfrm>
            <a:prstGeom prst="roundRect">
              <a:avLst>
                <a:gd name="adj" fmla="val 16667"/>
              </a:avLst>
            </a:prstGeom>
            <a:solidFill>
              <a:srgbClr val="7AAA2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latin typeface="Times" charset="0"/>
                </a:rPr>
                <a:t> </a:t>
              </a:r>
            </a:p>
          </p:txBody>
        </p:sp>
        <p:sp>
          <p:nvSpPr>
            <p:cNvPr id="31750" name="Rectangle 4"/>
            <p:cNvSpPr>
              <a:spLocks noChangeArrowheads="1"/>
            </p:cNvSpPr>
            <p:nvPr/>
          </p:nvSpPr>
          <p:spPr bwMode="auto">
            <a:xfrm>
              <a:off x="240" y="1248"/>
              <a:ext cx="3696" cy="2832"/>
            </a:xfrm>
            <a:prstGeom prst="rect">
              <a:avLst/>
            </a:prstGeom>
            <a:solidFill>
              <a:srgbClr val="7AAA2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pic>
        <p:nvPicPr>
          <p:cNvPr id="31747"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1500" y="3568700"/>
            <a:ext cx="3317875" cy="318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8" name="Rectangle 8"/>
          <p:cNvSpPr>
            <a:spLocks noGrp="1" noChangeArrowheads="1"/>
          </p:cNvSpPr>
          <p:nvPr>
            <p:ph type="ctrTitle" idx="4294967295"/>
          </p:nvPr>
        </p:nvSpPr>
        <p:spPr>
          <a:xfrm>
            <a:off x="685800" y="2286000"/>
            <a:ext cx="77724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4400" smtClean="0">
                <a:solidFill>
                  <a:srgbClr val="FFFF00"/>
                </a:solidFill>
              </a:rPr>
              <a:t>Reading to write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5"/>
          <p:cNvGrpSpPr>
            <a:grpSpLocks/>
          </p:cNvGrpSpPr>
          <p:nvPr/>
        </p:nvGrpSpPr>
        <p:grpSpPr bwMode="auto">
          <a:xfrm>
            <a:off x="404813" y="1965325"/>
            <a:ext cx="8229600" cy="4495800"/>
            <a:chOff x="240" y="1248"/>
            <a:chExt cx="5232" cy="2832"/>
          </a:xfrm>
        </p:grpSpPr>
        <p:sp>
          <p:nvSpPr>
            <p:cNvPr id="5127"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5128"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5123"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eaLnBrk="1" hangingPunct="1">
              <a:buFont typeface="Wingdings" pitchFamily="2" charset="2"/>
              <a:buNone/>
              <a:defRPr/>
            </a:pPr>
            <a:r>
              <a:rPr lang="en-GB" altLang="en-US" sz="2800" b="1" dirty="0" smtClean="0"/>
              <a:t>The NC requires </a:t>
            </a:r>
            <a:r>
              <a:rPr lang="en-GB" altLang="en-US" sz="2800" b="1" u="sng" dirty="0" smtClean="0"/>
              <a:t>all</a:t>
            </a:r>
            <a:r>
              <a:rPr lang="en-GB" altLang="en-US" sz="2800" b="1" dirty="0" smtClean="0"/>
              <a:t> pupils to:</a:t>
            </a:r>
          </a:p>
          <a:p>
            <a:pPr>
              <a:defRPr/>
            </a:pPr>
            <a:r>
              <a:rPr lang="en-GB" sz="2800" dirty="0" smtClean="0"/>
              <a:t>acquire </a:t>
            </a:r>
            <a:r>
              <a:rPr lang="en-GB" sz="2800" dirty="0"/>
              <a:t>a wide vocabulary, an understanding of grammar and knowledge of linguistic conventions </a:t>
            </a:r>
          </a:p>
          <a:p>
            <a:pPr>
              <a:defRPr/>
            </a:pPr>
            <a:r>
              <a:rPr lang="en-GB" sz="2800" dirty="0"/>
              <a:t>write clearly, accurately and coherently, adapting language and style for a range of contexts, purposes and audiences.</a:t>
            </a:r>
          </a:p>
          <a:p>
            <a:pPr marL="0" indent="0" eaLnBrk="1" hangingPunct="1">
              <a:buFont typeface="Wingdings" pitchFamily="2" charset="2"/>
              <a:buNone/>
              <a:defRPr/>
            </a:pPr>
            <a:endParaRPr lang="en-GB" altLang="en-US" sz="2800" b="1" dirty="0" smtClean="0"/>
          </a:p>
        </p:txBody>
      </p:sp>
      <p:sp>
        <p:nvSpPr>
          <p:cNvPr id="5125"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5126"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5"/>
          <p:cNvGrpSpPr>
            <a:grpSpLocks/>
          </p:cNvGrpSpPr>
          <p:nvPr/>
        </p:nvGrpSpPr>
        <p:grpSpPr bwMode="auto">
          <a:xfrm>
            <a:off x="404813" y="1965325"/>
            <a:ext cx="8229600" cy="4495800"/>
            <a:chOff x="240" y="1248"/>
            <a:chExt cx="5232" cy="2832"/>
          </a:xfrm>
        </p:grpSpPr>
        <p:sp>
          <p:nvSpPr>
            <p:cNvPr id="32774"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32775"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32771" name="Rectangle 13"/>
          <p:cNvSpPr>
            <a:spLocks noGrp="1" noChangeArrowheads="1"/>
          </p:cNvSpPr>
          <p:nvPr>
            <p:ph type="title"/>
          </p:nvPr>
        </p:nvSpPr>
        <p:spPr/>
        <p:txBody>
          <a:bodyPr/>
          <a:lstStyle/>
          <a:p>
            <a:pPr eaLnBrk="1" hangingPunct="1"/>
            <a:r>
              <a:rPr lang="en-US" altLang="en-US" smtClean="0"/>
              <a:t>Better English and Literacy</a:t>
            </a:r>
          </a:p>
        </p:txBody>
      </p:sp>
      <p:sp>
        <p:nvSpPr>
          <p:cNvPr id="6149" name="Rectangle 14"/>
          <p:cNvSpPr>
            <a:spLocks noGrp="1" noChangeArrowheads="1"/>
          </p:cNvSpPr>
          <p:nvPr>
            <p:ph type="body" idx="1"/>
          </p:nvPr>
        </p:nvSpPr>
        <p:spPr>
          <a:xfrm>
            <a:off x="827088" y="2163763"/>
            <a:ext cx="7807325" cy="4297362"/>
          </a:xfrm>
        </p:spPr>
        <p:txBody>
          <a:bodyPr/>
          <a:lstStyle/>
          <a:p>
            <a:pPr marL="0" indent="0">
              <a:buFont typeface="Wingdings" pitchFamily="2" charset="2"/>
              <a:buNone/>
              <a:defRPr/>
            </a:pPr>
            <a:r>
              <a:rPr lang="en-GB" sz="2800" b="1" dirty="0"/>
              <a:t>The NC calls for all pupils to read:</a:t>
            </a:r>
          </a:p>
          <a:p>
            <a:pPr>
              <a:defRPr/>
            </a:pPr>
            <a:r>
              <a:rPr lang="en-GB" sz="2800" dirty="0"/>
              <a:t>good fiction &amp; non-fiction, poetry &amp; prose from ‘our literary heritage’, film &amp; digital texts - across subjects</a:t>
            </a:r>
          </a:p>
          <a:p>
            <a:pPr>
              <a:defRPr/>
            </a:pPr>
            <a:r>
              <a:rPr lang="en-GB" sz="2800" dirty="0"/>
              <a:t>seminal world literature written in English.</a:t>
            </a:r>
            <a:endParaRPr lang="en-GB" sz="2800" dirty="0">
              <a:solidFill>
                <a:srgbClr val="9B4F96"/>
              </a:solidFill>
            </a:endParaRPr>
          </a:p>
          <a:p>
            <a:pPr marL="0" indent="0">
              <a:buFont typeface="Wingdings" pitchFamily="2" charset="2"/>
              <a:buNone/>
              <a:defRPr/>
            </a:pPr>
            <a:r>
              <a:rPr lang="en-GB" sz="2800" dirty="0" smtClean="0">
                <a:solidFill>
                  <a:srgbClr val="0070C0"/>
                </a:solidFill>
              </a:rPr>
              <a:t>How </a:t>
            </a:r>
            <a:r>
              <a:rPr lang="en-GB" sz="2800" dirty="0">
                <a:solidFill>
                  <a:srgbClr val="0070C0"/>
                </a:solidFill>
              </a:rPr>
              <a:t>do you interpret ‘our literary heritage</a:t>
            </a:r>
            <a:r>
              <a:rPr lang="en-GB" sz="2800" dirty="0" smtClean="0">
                <a:solidFill>
                  <a:srgbClr val="0070C0"/>
                </a:solidFill>
              </a:rPr>
              <a:t>’?</a:t>
            </a:r>
          </a:p>
          <a:p>
            <a:pPr marL="0" indent="0">
              <a:buFont typeface="Wingdings" pitchFamily="2" charset="2"/>
              <a:buNone/>
              <a:defRPr/>
            </a:pPr>
            <a:r>
              <a:rPr lang="en-GB" sz="2800" dirty="0" smtClean="0">
                <a:solidFill>
                  <a:srgbClr val="0070C0"/>
                </a:solidFill>
              </a:rPr>
              <a:t>How might you use such reading to develop pupils’ writing?</a:t>
            </a:r>
            <a:endParaRPr lang="en-GB" sz="2800" dirty="0">
              <a:solidFill>
                <a:srgbClr val="0070C0"/>
              </a:solidFill>
            </a:endParaRPr>
          </a:p>
          <a:p>
            <a:pPr marL="0" indent="0" eaLnBrk="1" hangingPunct="1">
              <a:buFont typeface="Wingdings" pitchFamily="2" charset="2"/>
              <a:buNone/>
              <a:defRPr/>
            </a:pPr>
            <a:endParaRPr lang="en-GB" sz="2800" dirty="0" smtClean="0"/>
          </a:p>
          <a:p>
            <a:pPr eaLnBrk="1" hangingPunct="1">
              <a:defRPr/>
            </a:pPr>
            <a:endParaRPr lang="en-GB" sz="2800" dirty="0" smtClean="0"/>
          </a:p>
        </p:txBody>
      </p:sp>
      <p:sp>
        <p:nvSpPr>
          <p:cNvPr id="32773"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5"/>
          <p:cNvGrpSpPr>
            <a:grpSpLocks/>
          </p:cNvGrpSpPr>
          <p:nvPr/>
        </p:nvGrpSpPr>
        <p:grpSpPr bwMode="auto">
          <a:xfrm>
            <a:off x="404813" y="1965325"/>
            <a:ext cx="8229600" cy="4495800"/>
            <a:chOff x="240" y="1248"/>
            <a:chExt cx="5232" cy="2832"/>
          </a:xfrm>
        </p:grpSpPr>
        <p:sp>
          <p:nvSpPr>
            <p:cNvPr id="33799"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33800"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33795" name="Rectangle 13"/>
          <p:cNvSpPr>
            <a:spLocks noGrp="1" noChangeArrowheads="1"/>
          </p:cNvSpPr>
          <p:nvPr>
            <p:ph type="title"/>
          </p:nvPr>
        </p:nvSpPr>
        <p:spPr/>
        <p:txBody>
          <a:bodyPr/>
          <a:lstStyle/>
          <a:p>
            <a:pPr eaLnBrk="1" hangingPunct="1"/>
            <a:r>
              <a:rPr lang="en-US" altLang="en-US" smtClean="0"/>
              <a:t>Better English and Literacy</a:t>
            </a:r>
          </a:p>
        </p:txBody>
      </p:sp>
      <p:sp>
        <p:nvSpPr>
          <p:cNvPr id="33796" name="Rectangle 14"/>
          <p:cNvSpPr>
            <a:spLocks noGrp="1" noChangeArrowheads="1"/>
          </p:cNvSpPr>
          <p:nvPr>
            <p:ph type="body" idx="1"/>
          </p:nvPr>
        </p:nvSpPr>
        <p:spPr>
          <a:xfrm>
            <a:off x="755650" y="2205038"/>
            <a:ext cx="7704138" cy="4256087"/>
          </a:xfrm>
        </p:spPr>
        <p:txBody>
          <a:bodyPr/>
          <a:lstStyle/>
          <a:p>
            <a:pPr marL="0" indent="0" eaLnBrk="1" hangingPunct="1">
              <a:buFont typeface="Wingdings" pitchFamily="2" charset="2"/>
              <a:buNone/>
            </a:pPr>
            <a:r>
              <a:rPr lang="en-GB" altLang="en-US" sz="2800" b="1" smtClean="0">
                <a:solidFill>
                  <a:srgbClr val="0070C0"/>
                </a:solidFill>
              </a:rPr>
              <a:t>Activity 2   </a:t>
            </a:r>
            <a:r>
              <a:rPr lang="en-GB" altLang="en-US" sz="2400" smtClean="0">
                <a:solidFill>
                  <a:srgbClr val="0070C0"/>
                </a:solidFill>
              </a:rPr>
              <a:t>Discuss how a close reading in class of the extract from 1984 or ‘Beloved’ or the ‘The first tanks in action’ might support pupils’ writing</a:t>
            </a:r>
            <a:r>
              <a:rPr lang="en-GB" altLang="en-US" sz="2800" smtClean="0">
                <a:solidFill>
                  <a:srgbClr val="0070C0"/>
                </a:solidFill>
              </a:rPr>
              <a:t>.</a:t>
            </a:r>
            <a:endParaRPr lang="en-GB" altLang="en-US" sz="2800" b="1" smtClean="0"/>
          </a:p>
          <a:p>
            <a:pPr marL="0" indent="0" eaLnBrk="1" hangingPunct="1">
              <a:buFont typeface="Wingdings" pitchFamily="2" charset="2"/>
              <a:buNone/>
            </a:pPr>
            <a:r>
              <a:rPr lang="en-GB" altLang="en-US" sz="2400" smtClean="0"/>
              <a:t>‘It was a bright cold day in April, and the clocks were striking thirteen. Winston Smith, his chin nuzzled into his breast in an effort to escape the vile wind, slipped quickly through the glass doors of Victory Mansions, though not quickly enough to prevent a swirl of gritty dust from entering along with him</a:t>
            </a:r>
            <a:r>
              <a:rPr lang="en-GB" altLang="en-US" smtClean="0"/>
              <a:t>.’     </a:t>
            </a:r>
            <a:r>
              <a:rPr lang="en-GB" altLang="en-US" i="1" smtClean="0"/>
              <a:t>1984</a:t>
            </a:r>
            <a:r>
              <a:rPr lang="en-GB" altLang="en-US" smtClean="0"/>
              <a:t>, George Orwell</a:t>
            </a:r>
          </a:p>
        </p:txBody>
      </p:sp>
      <p:sp>
        <p:nvSpPr>
          <p:cNvPr id="33797"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33798"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5"/>
          <p:cNvGrpSpPr>
            <a:grpSpLocks/>
          </p:cNvGrpSpPr>
          <p:nvPr/>
        </p:nvGrpSpPr>
        <p:grpSpPr bwMode="auto">
          <a:xfrm>
            <a:off x="404813" y="1965325"/>
            <a:ext cx="8229600" cy="4495800"/>
            <a:chOff x="240" y="1248"/>
            <a:chExt cx="5232" cy="2832"/>
          </a:xfrm>
        </p:grpSpPr>
        <p:sp>
          <p:nvSpPr>
            <p:cNvPr id="34823"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34824"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34819" name="Rectangle 13"/>
          <p:cNvSpPr>
            <a:spLocks noGrp="1" noChangeArrowheads="1"/>
          </p:cNvSpPr>
          <p:nvPr>
            <p:ph type="title"/>
          </p:nvPr>
        </p:nvSpPr>
        <p:spPr/>
        <p:txBody>
          <a:bodyPr/>
          <a:lstStyle/>
          <a:p>
            <a:pPr eaLnBrk="1" hangingPunct="1"/>
            <a:r>
              <a:rPr lang="en-US" altLang="en-US" smtClean="0"/>
              <a:t>Better English and Literacy</a:t>
            </a:r>
          </a:p>
        </p:txBody>
      </p:sp>
      <p:sp>
        <p:nvSpPr>
          <p:cNvPr id="34820" name="Rectangle 14"/>
          <p:cNvSpPr>
            <a:spLocks noGrp="1" noChangeArrowheads="1"/>
          </p:cNvSpPr>
          <p:nvPr>
            <p:ph type="body" idx="1"/>
          </p:nvPr>
        </p:nvSpPr>
        <p:spPr>
          <a:xfrm>
            <a:off x="755650" y="2205038"/>
            <a:ext cx="7704138" cy="4256087"/>
          </a:xfrm>
        </p:spPr>
        <p:txBody>
          <a:bodyPr/>
          <a:lstStyle/>
          <a:p>
            <a:pPr marL="0" indent="0" eaLnBrk="1" hangingPunct="1">
              <a:buFont typeface="Wingdings" pitchFamily="2" charset="2"/>
              <a:buNone/>
            </a:pPr>
            <a:r>
              <a:rPr lang="en-GB" altLang="en-US" sz="2800" b="1" smtClean="0">
                <a:solidFill>
                  <a:srgbClr val="0070C0"/>
                </a:solidFill>
              </a:rPr>
              <a:t>Activity 2 </a:t>
            </a:r>
          </a:p>
          <a:p>
            <a:pPr marL="0" indent="0" eaLnBrk="1" hangingPunct="1">
              <a:buFont typeface="Wingdings" pitchFamily="2" charset="2"/>
              <a:buNone/>
            </a:pPr>
            <a:r>
              <a:rPr lang="en-GB" altLang="en-US" sz="2400" smtClean="0"/>
              <a:t>Winston Smith, his chin nuzzled into his breast in an effort to escape the vile wind, slipped quickly through the glass doors of Victory Mansions, though not quickly enough to prevent a swirl of gritty dust from entering along with him</a:t>
            </a:r>
            <a:r>
              <a:rPr lang="en-GB" altLang="en-US" smtClean="0"/>
              <a:t>. </a:t>
            </a:r>
            <a:r>
              <a:rPr lang="en-GB" altLang="en-US" sz="2400" smtClean="0"/>
              <a:t>It was a bright cold day in April, and the clocks were striking thirteen.</a:t>
            </a:r>
          </a:p>
          <a:p>
            <a:pPr marL="0" indent="0" eaLnBrk="1" hangingPunct="1">
              <a:buFont typeface="Wingdings" pitchFamily="2" charset="2"/>
              <a:buNone/>
            </a:pPr>
            <a:r>
              <a:rPr lang="en-GB" altLang="en-US" sz="2400" smtClean="0">
                <a:solidFill>
                  <a:srgbClr val="0070C0"/>
                </a:solidFill>
              </a:rPr>
              <a:t>What difference does the changed sentence order make to the reader? </a:t>
            </a:r>
          </a:p>
        </p:txBody>
      </p:sp>
      <p:sp>
        <p:nvSpPr>
          <p:cNvPr id="34821"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34822"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5"/>
          <p:cNvGrpSpPr>
            <a:grpSpLocks/>
          </p:cNvGrpSpPr>
          <p:nvPr/>
        </p:nvGrpSpPr>
        <p:grpSpPr bwMode="auto">
          <a:xfrm>
            <a:off x="404813" y="1965325"/>
            <a:ext cx="8229600" cy="4495800"/>
            <a:chOff x="240" y="1248"/>
            <a:chExt cx="5232" cy="2832"/>
          </a:xfrm>
        </p:grpSpPr>
        <p:sp>
          <p:nvSpPr>
            <p:cNvPr id="35847"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35848"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35843" name="Rectangle 13"/>
          <p:cNvSpPr>
            <a:spLocks noGrp="1" noChangeArrowheads="1"/>
          </p:cNvSpPr>
          <p:nvPr>
            <p:ph type="title"/>
          </p:nvPr>
        </p:nvSpPr>
        <p:spPr/>
        <p:txBody>
          <a:bodyPr/>
          <a:lstStyle/>
          <a:p>
            <a:pPr eaLnBrk="1" hangingPunct="1"/>
            <a:r>
              <a:rPr lang="en-US" altLang="en-US" smtClean="0"/>
              <a:t>Better English and Literacy</a:t>
            </a:r>
          </a:p>
        </p:txBody>
      </p:sp>
      <p:sp>
        <p:nvSpPr>
          <p:cNvPr id="35844" name="Rectangle 14"/>
          <p:cNvSpPr>
            <a:spLocks noGrp="1" noChangeArrowheads="1"/>
          </p:cNvSpPr>
          <p:nvPr>
            <p:ph type="body" idx="1"/>
          </p:nvPr>
        </p:nvSpPr>
        <p:spPr>
          <a:xfrm>
            <a:off x="755650" y="2205038"/>
            <a:ext cx="7777163" cy="4256087"/>
          </a:xfrm>
        </p:spPr>
        <p:txBody>
          <a:bodyPr/>
          <a:lstStyle/>
          <a:p>
            <a:pPr>
              <a:buFont typeface="Wingdings" pitchFamily="2" charset="2"/>
              <a:buNone/>
            </a:pPr>
            <a:r>
              <a:rPr lang="en-GB" altLang="en-US" sz="2400" smtClean="0"/>
              <a:t> ‘124 was spiteful. Full of a baby’s venom. The women in  the house knew it and so did the children. For years each put up with the spite in his own way, but by 1873 Sethe and her daughter Denver were its only victims. The grandmother, Baby Suggs, was dead, and the sons, Howard and Buglar, had run away by the time they were thirteen years old – as soon as merely looking in a mirror shattered it (that was the signal for Buglar); as soon as two tiny hand prints appeared in the cake (that was it for Howard).’ </a:t>
            </a:r>
          </a:p>
          <a:p>
            <a:pPr>
              <a:buFont typeface="Wingdings" pitchFamily="2" charset="2"/>
              <a:buNone/>
            </a:pPr>
            <a:r>
              <a:rPr lang="en-GB" altLang="en-US" sz="2400" smtClean="0"/>
              <a:t> </a:t>
            </a:r>
            <a:r>
              <a:rPr lang="en-GB" altLang="en-US" smtClean="0"/>
              <a:t>The opening of </a:t>
            </a:r>
            <a:r>
              <a:rPr lang="en-GB" altLang="en-US" i="1" smtClean="0"/>
              <a:t>Beloved </a:t>
            </a:r>
            <a:r>
              <a:rPr lang="en-GB" altLang="en-US" smtClean="0"/>
              <a:t>by Toni Morrison, 1987</a:t>
            </a:r>
            <a:endParaRPr lang="en-GB" altLang="en-US" smtClean="0">
              <a:solidFill>
                <a:srgbClr val="0070C0"/>
              </a:solidFill>
            </a:endParaRPr>
          </a:p>
          <a:p>
            <a:pPr>
              <a:buFont typeface="Wingdings" pitchFamily="2" charset="2"/>
              <a:buNone/>
            </a:pPr>
            <a:r>
              <a:rPr lang="en-GB" altLang="en-US" sz="2400" smtClean="0"/>
              <a:t>                                            </a:t>
            </a:r>
          </a:p>
          <a:p>
            <a:pPr>
              <a:buFont typeface="Wingdings" pitchFamily="2" charset="2"/>
              <a:buNone/>
            </a:pPr>
            <a:r>
              <a:rPr lang="en-GB" altLang="en-US" sz="2400" smtClean="0"/>
              <a:t>                – </a:t>
            </a:r>
            <a:endParaRPr lang="en-GB" altLang="en-US" smtClean="0">
              <a:solidFill>
                <a:srgbClr val="0070C0"/>
              </a:solidFill>
            </a:endParaRPr>
          </a:p>
        </p:txBody>
      </p:sp>
      <p:sp>
        <p:nvSpPr>
          <p:cNvPr id="35845"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2014</a:t>
            </a:r>
            <a:endParaRPr lang="en-US" altLang="en-US" sz="1100" smtClean="0"/>
          </a:p>
        </p:txBody>
      </p:sp>
      <p:sp>
        <p:nvSpPr>
          <p:cNvPr id="35846"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5"/>
          <p:cNvGrpSpPr>
            <a:grpSpLocks/>
          </p:cNvGrpSpPr>
          <p:nvPr/>
        </p:nvGrpSpPr>
        <p:grpSpPr bwMode="auto">
          <a:xfrm>
            <a:off x="404813" y="1965325"/>
            <a:ext cx="8229600" cy="4495800"/>
            <a:chOff x="240" y="1248"/>
            <a:chExt cx="5232" cy="2832"/>
          </a:xfrm>
        </p:grpSpPr>
        <p:sp>
          <p:nvSpPr>
            <p:cNvPr id="36871"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36872"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36867" name="Rectangle 13"/>
          <p:cNvSpPr>
            <a:spLocks noGrp="1" noChangeArrowheads="1"/>
          </p:cNvSpPr>
          <p:nvPr>
            <p:ph type="title"/>
          </p:nvPr>
        </p:nvSpPr>
        <p:spPr/>
        <p:txBody>
          <a:bodyPr/>
          <a:lstStyle/>
          <a:p>
            <a:pPr eaLnBrk="1" hangingPunct="1"/>
            <a:r>
              <a:rPr lang="en-US" altLang="en-US" smtClean="0"/>
              <a:t>Better English and Literacy</a:t>
            </a:r>
          </a:p>
        </p:txBody>
      </p:sp>
      <p:sp>
        <p:nvSpPr>
          <p:cNvPr id="36868" name="Rectangle 14"/>
          <p:cNvSpPr>
            <a:spLocks noGrp="1" noChangeArrowheads="1"/>
          </p:cNvSpPr>
          <p:nvPr>
            <p:ph type="body" idx="1"/>
          </p:nvPr>
        </p:nvSpPr>
        <p:spPr>
          <a:xfrm>
            <a:off x="755650" y="2205038"/>
            <a:ext cx="7777163" cy="4256087"/>
          </a:xfrm>
        </p:spPr>
        <p:txBody>
          <a:bodyPr/>
          <a:lstStyle/>
          <a:p>
            <a:pPr marL="0" indent="0">
              <a:buFont typeface="Wingdings" pitchFamily="2" charset="2"/>
              <a:buNone/>
            </a:pPr>
            <a:r>
              <a:rPr lang="en-GB" altLang="en-US" sz="2400" i="1" smtClean="0"/>
              <a:t>The first tanks in action, 15 September 1916</a:t>
            </a:r>
            <a:endParaRPr lang="en-GB" altLang="en-US" sz="2400" smtClean="0"/>
          </a:p>
          <a:p>
            <a:pPr marL="0" indent="0">
              <a:buFont typeface="Wingdings" pitchFamily="2" charset="2"/>
              <a:buNone/>
            </a:pPr>
            <a:r>
              <a:rPr lang="en-GB" altLang="en-US" sz="2400" smtClean="0"/>
              <a:t>‘We heard strange throbbing noises, and lumbering slowly towards us came three huge mechanical monsters such as we had never seen before. My first impression was that they looked ready to topple on their noses, but their tails and two little wheels at the back held them down and kept them level. Big metal things they were, with two sets of caterpillar wheels that went right round the body.’                                       </a:t>
            </a:r>
          </a:p>
          <a:p>
            <a:pPr marL="0" indent="0">
              <a:buFont typeface="Wingdings" pitchFamily="2" charset="2"/>
              <a:buNone/>
            </a:pPr>
            <a:r>
              <a:rPr lang="en-GB" altLang="en-US" i="1" smtClean="0"/>
              <a:t>The Faber Book of Reportage</a:t>
            </a:r>
            <a:r>
              <a:rPr lang="en-GB" altLang="en-US" smtClean="0"/>
              <a:t>, edited by John Carey, p.464</a:t>
            </a:r>
          </a:p>
          <a:p>
            <a:pPr marL="0" indent="0" eaLnBrk="1" hangingPunct="1">
              <a:buFont typeface="Wingdings" pitchFamily="2" charset="2"/>
              <a:buNone/>
            </a:pPr>
            <a:endParaRPr lang="en-GB" altLang="en-US" sz="2800" b="1" smtClean="0"/>
          </a:p>
        </p:txBody>
      </p:sp>
      <p:sp>
        <p:nvSpPr>
          <p:cNvPr id="36869"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36870"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463550" y="1989138"/>
            <a:ext cx="8482013" cy="4584700"/>
            <a:chOff x="237" y="1248"/>
            <a:chExt cx="5235" cy="2835"/>
          </a:xfrm>
        </p:grpSpPr>
        <p:sp>
          <p:nvSpPr>
            <p:cNvPr id="37897" name="AutoShape 3"/>
            <p:cNvSpPr>
              <a:spLocks noChangeArrowheads="1"/>
            </p:cNvSpPr>
            <p:nvPr/>
          </p:nvSpPr>
          <p:spPr bwMode="auto">
            <a:xfrm>
              <a:off x="3360" y="1248"/>
              <a:ext cx="2112" cy="2832"/>
            </a:xfrm>
            <a:prstGeom prst="roundRect">
              <a:avLst>
                <a:gd name="adj" fmla="val 16667"/>
              </a:avLst>
            </a:prstGeom>
            <a:solidFill>
              <a:srgbClr val="7AAA2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Aft>
                  <a:spcPct val="0"/>
                </a:spcAft>
                <a:buClr>
                  <a:srgbClr val="7AC6E8"/>
                </a:buClr>
                <a:buSzTx/>
                <a:buFont typeface="Wingdings" pitchFamily="2" charset="2"/>
                <a:buChar char="n"/>
              </a:pPr>
              <a:r>
                <a:rPr lang="en-US" altLang="en-US" sz="2400">
                  <a:latin typeface="Times" charset="0"/>
                </a:rPr>
                <a:t> </a:t>
              </a:r>
            </a:p>
          </p:txBody>
        </p:sp>
        <p:sp>
          <p:nvSpPr>
            <p:cNvPr id="37898" name="Rectangle 4"/>
            <p:cNvSpPr>
              <a:spLocks noChangeArrowheads="1"/>
            </p:cNvSpPr>
            <p:nvPr/>
          </p:nvSpPr>
          <p:spPr bwMode="auto">
            <a:xfrm>
              <a:off x="237" y="1251"/>
              <a:ext cx="4834" cy="2832"/>
            </a:xfrm>
            <a:prstGeom prst="rect">
              <a:avLst/>
            </a:prstGeom>
            <a:solidFill>
              <a:srgbClr val="7AAA2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None/>
              </a:pPr>
              <a:r>
                <a:rPr lang="en-GB" altLang="en-US" sz="4800">
                  <a:solidFill>
                    <a:srgbClr val="FFFF00"/>
                  </a:solidFill>
                </a:rPr>
                <a:t>     </a:t>
              </a:r>
            </a:p>
            <a:p>
              <a:pPr>
                <a:spcAft>
                  <a:spcPct val="0"/>
                </a:spcAft>
                <a:buClr>
                  <a:srgbClr val="7AC6E8"/>
                </a:buClr>
                <a:buSzTx/>
                <a:buFont typeface="Wingdings" pitchFamily="2" charset="2"/>
                <a:buNone/>
              </a:pPr>
              <a:endParaRPr lang="en-GB" altLang="en-US" sz="4800">
                <a:solidFill>
                  <a:srgbClr val="FFFF00"/>
                </a:solidFill>
              </a:endParaRPr>
            </a:p>
            <a:p>
              <a:pPr>
                <a:spcAft>
                  <a:spcPct val="0"/>
                </a:spcAft>
                <a:buClr>
                  <a:srgbClr val="7AC6E8"/>
                </a:buClr>
                <a:buSzTx/>
                <a:buFont typeface="Wingdings" pitchFamily="2" charset="2"/>
                <a:buNone/>
              </a:pPr>
              <a:endParaRPr lang="en-GB" altLang="en-US" sz="4800">
                <a:solidFill>
                  <a:srgbClr val="FFFF00"/>
                </a:solidFill>
              </a:endParaRPr>
            </a:p>
            <a:p>
              <a:pPr>
                <a:spcAft>
                  <a:spcPct val="0"/>
                </a:spcAft>
                <a:buClr>
                  <a:srgbClr val="7AC6E8"/>
                </a:buClr>
                <a:buSzTx/>
                <a:buFont typeface="Wingdings" pitchFamily="2" charset="2"/>
                <a:buNone/>
              </a:pPr>
              <a:endParaRPr lang="en-GB" altLang="en-US" sz="4800">
                <a:solidFill>
                  <a:srgbClr val="FFFF00"/>
                </a:solidFill>
              </a:endParaRPr>
            </a:p>
            <a:p>
              <a:pPr>
                <a:spcAft>
                  <a:spcPct val="0"/>
                </a:spcAft>
                <a:buClr>
                  <a:srgbClr val="7AC6E8"/>
                </a:buClr>
                <a:buSzTx/>
                <a:buFont typeface="Wingdings" pitchFamily="2" charset="2"/>
                <a:buNone/>
              </a:pPr>
              <a:r>
                <a:rPr lang="en-GB" altLang="en-US" sz="4800">
                  <a:solidFill>
                    <a:srgbClr val="FFFF00"/>
                  </a:solidFill>
                </a:rPr>
                <a:t>   Literacy                English</a:t>
              </a:r>
            </a:p>
          </p:txBody>
        </p:sp>
      </p:grpSp>
      <p:sp>
        <p:nvSpPr>
          <p:cNvPr id="37891" name="Rectangle 6"/>
          <p:cNvSpPr>
            <a:spLocks noGrp="1" noChangeArrowheads="1"/>
          </p:cNvSpPr>
          <p:nvPr>
            <p:ph type="ctrTitle" idx="4294967295"/>
          </p:nvPr>
        </p:nvSpPr>
        <p:spPr>
          <a:xfrm>
            <a:off x="395288" y="836613"/>
            <a:ext cx="7988300" cy="936625"/>
          </a:xfrm>
        </p:spPr>
        <p:txBody>
          <a:bodyPr/>
          <a:lstStyle/>
          <a:p>
            <a:pPr eaLnBrk="1" hangingPunct="1">
              <a:lnSpc>
                <a:spcPct val="80000"/>
              </a:lnSpc>
            </a:pPr>
            <a:r>
              <a:rPr lang="en-GB" altLang="en-US" sz="4000" b="1" smtClean="0">
                <a:solidFill>
                  <a:schemeClr val="bg1"/>
                </a:solidFill>
              </a:rPr>
              <a:t/>
            </a:r>
            <a:br>
              <a:rPr lang="en-GB" altLang="en-US" sz="4000" b="1" smtClean="0">
                <a:solidFill>
                  <a:schemeClr val="bg1"/>
                </a:solidFill>
              </a:rPr>
            </a:br>
            <a:r>
              <a:rPr lang="en-GB" altLang="en-US" sz="4000" b="1" smtClean="0">
                <a:solidFill>
                  <a:schemeClr val="bg1"/>
                </a:solidFill>
              </a:rPr>
              <a:t>The challenge</a:t>
            </a:r>
            <a:br>
              <a:rPr lang="en-GB" altLang="en-US" sz="4000" b="1" smtClean="0">
                <a:solidFill>
                  <a:schemeClr val="bg1"/>
                </a:solidFill>
              </a:rPr>
            </a:br>
            <a:r>
              <a:rPr lang="en-US" altLang="en-US" sz="3200" smtClean="0"/>
              <a:t>Better English and Literacy</a:t>
            </a:r>
            <a:r>
              <a:rPr lang="en-GB" altLang="en-US" sz="4000" b="1" smtClean="0">
                <a:solidFill>
                  <a:schemeClr val="bg1"/>
                </a:solidFill>
              </a:rPr>
              <a:t/>
            </a:r>
            <a:br>
              <a:rPr lang="en-GB" altLang="en-US" sz="4000" b="1" smtClean="0">
                <a:solidFill>
                  <a:schemeClr val="bg1"/>
                </a:solidFill>
              </a:rPr>
            </a:br>
            <a:r>
              <a:rPr lang="en-GB" altLang="en-US" sz="4000" b="1" smtClean="0">
                <a:solidFill>
                  <a:schemeClr val="bg1"/>
                </a:solidFill>
              </a:rPr>
              <a:t/>
            </a:r>
            <a:br>
              <a:rPr lang="en-GB" altLang="en-US" sz="4000" b="1" smtClean="0">
                <a:solidFill>
                  <a:schemeClr val="bg1"/>
                </a:solidFill>
              </a:rPr>
            </a:br>
            <a:endParaRPr lang="en-GB" altLang="en-US" sz="4000" b="1" smtClean="0">
              <a:solidFill>
                <a:schemeClr val="bg1"/>
              </a:solidFill>
            </a:endParaRPr>
          </a:p>
        </p:txBody>
      </p:sp>
      <p:sp>
        <p:nvSpPr>
          <p:cNvPr id="3789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US" altLang="en-US" sz="1900"/>
          </a:p>
        </p:txBody>
      </p:sp>
      <p:sp>
        <p:nvSpPr>
          <p:cNvPr id="37893" name="Rectangle 10"/>
          <p:cNvSpPr>
            <a:spLocks noChangeArrowheads="1"/>
          </p:cNvSpPr>
          <p:nvPr/>
        </p:nvSpPr>
        <p:spPr bwMode="auto">
          <a:xfrm>
            <a:off x="0" y="457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US" altLang="en-US" sz="1900"/>
          </a:p>
        </p:txBody>
      </p:sp>
      <p:sp>
        <p:nvSpPr>
          <p:cNvPr id="37894" name="Rectangle 3"/>
          <p:cNvSpPr>
            <a:spLocks noChangeArrowheads="1"/>
          </p:cNvSpPr>
          <p:nvPr/>
        </p:nvSpPr>
        <p:spPr bwMode="auto">
          <a:xfrm>
            <a:off x="585788" y="3284538"/>
            <a:ext cx="48498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None/>
            </a:pPr>
            <a:endParaRPr lang="en-GB" altLang="en-US" sz="3600">
              <a:solidFill>
                <a:srgbClr val="FFFF00"/>
              </a:solidFill>
            </a:endParaRPr>
          </a:p>
        </p:txBody>
      </p:sp>
      <p:sp>
        <p:nvSpPr>
          <p:cNvPr id="37895"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pic>
        <p:nvPicPr>
          <p:cNvPr id="3789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9025" y="2192338"/>
            <a:ext cx="6965950" cy="347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5"/>
          <p:cNvGrpSpPr>
            <a:grpSpLocks/>
          </p:cNvGrpSpPr>
          <p:nvPr/>
        </p:nvGrpSpPr>
        <p:grpSpPr bwMode="auto">
          <a:xfrm>
            <a:off x="404813" y="1965325"/>
            <a:ext cx="8229600" cy="4495800"/>
            <a:chOff x="240" y="1248"/>
            <a:chExt cx="5232" cy="2832"/>
          </a:xfrm>
        </p:grpSpPr>
        <p:sp>
          <p:nvSpPr>
            <p:cNvPr id="38918"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38919"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38915" name="Rectangle 13"/>
          <p:cNvSpPr>
            <a:spLocks noGrp="1" noChangeArrowheads="1"/>
          </p:cNvSpPr>
          <p:nvPr>
            <p:ph type="title"/>
          </p:nvPr>
        </p:nvSpPr>
        <p:spPr/>
        <p:txBody>
          <a:bodyPr/>
          <a:lstStyle/>
          <a:p>
            <a:pPr eaLnBrk="1" hangingPunct="1"/>
            <a:r>
              <a:rPr lang="en-US" altLang="en-US" smtClean="0"/>
              <a:t>Better English and Literacy</a:t>
            </a:r>
          </a:p>
        </p:txBody>
      </p:sp>
      <p:sp>
        <p:nvSpPr>
          <p:cNvPr id="6149" name="Rectangle 14"/>
          <p:cNvSpPr>
            <a:spLocks noGrp="1" noChangeArrowheads="1"/>
          </p:cNvSpPr>
          <p:nvPr>
            <p:ph type="body" idx="1"/>
          </p:nvPr>
        </p:nvSpPr>
        <p:spPr>
          <a:xfrm>
            <a:off x="838200" y="2209800"/>
            <a:ext cx="7315200" cy="4098925"/>
          </a:xfrm>
        </p:spPr>
        <p:txBody>
          <a:bodyPr/>
          <a:lstStyle/>
          <a:p>
            <a:pPr marL="0" indent="0">
              <a:buFont typeface="Wingdings" pitchFamily="2" charset="2"/>
              <a:buNone/>
              <a:defRPr/>
            </a:pPr>
            <a:r>
              <a:rPr lang="en-GB" sz="2800" b="1" dirty="0"/>
              <a:t>Key message</a:t>
            </a:r>
          </a:p>
          <a:p>
            <a:pPr>
              <a:defRPr/>
            </a:pPr>
            <a:r>
              <a:rPr lang="en-GB" sz="2800" dirty="0"/>
              <a:t>The NC sets out non-</a:t>
            </a:r>
            <a:r>
              <a:rPr lang="en-GB" sz="2800" dirty="0" err="1"/>
              <a:t>negotiables</a:t>
            </a:r>
            <a:r>
              <a:rPr lang="en-GB" sz="2800" dirty="0"/>
              <a:t> in terms of skills and knowledge.</a:t>
            </a:r>
          </a:p>
          <a:p>
            <a:pPr>
              <a:defRPr/>
            </a:pPr>
            <a:r>
              <a:rPr lang="en-GB" sz="2800" dirty="0"/>
              <a:t>You have the </a:t>
            </a:r>
            <a:r>
              <a:rPr lang="en-GB" sz="2800" dirty="0">
                <a:solidFill>
                  <a:srgbClr val="0070C0"/>
                </a:solidFill>
              </a:rPr>
              <a:t>freedom</a:t>
            </a:r>
            <a:r>
              <a:rPr lang="en-GB" sz="2800" dirty="0"/>
              <a:t> to develop these through an engaging curriculum. </a:t>
            </a:r>
          </a:p>
          <a:p>
            <a:pPr>
              <a:defRPr/>
            </a:pPr>
            <a:r>
              <a:rPr lang="en-GB" sz="2800" dirty="0"/>
              <a:t>You have the </a:t>
            </a:r>
            <a:r>
              <a:rPr lang="en-GB" sz="2800" dirty="0">
                <a:solidFill>
                  <a:srgbClr val="0070C0"/>
                </a:solidFill>
              </a:rPr>
              <a:t>responsibility</a:t>
            </a:r>
            <a:r>
              <a:rPr lang="en-GB" sz="2800" dirty="0"/>
              <a:t> to promote the learning of </a:t>
            </a:r>
            <a:r>
              <a:rPr lang="en-GB" sz="2800" u="sng" dirty="0"/>
              <a:t>all</a:t>
            </a:r>
            <a:r>
              <a:rPr lang="en-GB" sz="2800" dirty="0"/>
              <a:t> pupils in your school.</a:t>
            </a:r>
          </a:p>
          <a:p>
            <a:pPr eaLnBrk="1" hangingPunct="1">
              <a:defRPr/>
            </a:pPr>
            <a:endParaRPr lang="en-GB" sz="2800" dirty="0" smtClean="0"/>
          </a:p>
          <a:p>
            <a:pPr eaLnBrk="1" hangingPunct="1">
              <a:defRPr/>
            </a:pPr>
            <a:endParaRPr lang="en-GB" sz="2800" dirty="0" smtClean="0"/>
          </a:p>
          <a:p>
            <a:pPr eaLnBrk="1" hangingPunct="1">
              <a:defRPr/>
            </a:pPr>
            <a:endParaRPr lang="en-GB" sz="2800" dirty="0" smtClean="0"/>
          </a:p>
          <a:p>
            <a:pPr eaLnBrk="1" hangingPunct="1">
              <a:defRPr/>
            </a:pPr>
            <a:endParaRPr lang="en-GB" sz="2800" dirty="0" smtClean="0"/>
          </a:p>
          <a:p>
            <a:pPr eaLnBrk="1" hangingPunct="1">
              <a:defRPr/>
            </a:pPr>
            <a:endParaRPr lang="en-GB" sz="2800" dirty="0" smtClean="0"/>
          </a:p>
          <a:p>
            <a:pPr eaLnBrk="1" hangingPunct="1">
              <a:defRPr/>
            </a:pPr>
            <a:endParaRPr lang="en-GB" sz="2800" dirty="0" smtClean="0"/>
          </a:p>
        </p:txBody>
      </p:sp>
      <p:sp>
        <p:nvSpPr>
          <p:cNvPr id="38917"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5"/>
          <p:cNvGrpSpPr>
            <a:grpSpLocks/>
          </p:cNvGrpSpPr>
          <p:nvPr/>
        </p:nvGrpSpPr>
        <p:grpSpPr bwMode="auto">
          <a:xfrm>
            <a:off x="404813" y="1965325"/>
            <a:ext cx="8229600" cy="4495800"/>
            <a:chOff x="240" y="1248"/>
            <a:chExt cx="5232" cy="2832"/>
          </a:xfrm>
        </p:grpSpPr>
        <p:sp>
          <p:nvSpPr>
            <p:cNvPr id="39943"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39944"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39939" name="Rectangle 13"/>
          <p:cNvSpPr>
            <a:spLocks noGrp="1" noChangeArrowheads="1"/>
          </p:cNvSpPr>
          <p:nvPr>
            <p:ph type="title"/>
          </p:nvPr>
        </p:nvSpPr>
        <p:spPr/>
        <p:txBody>
          <a:bodyPr/>
          <a:lstStyle/>
          <a:p>
            <a:pPr eaLnBrk="1" hangingPunct="1"/>
            <a:r>
              <a:rPr lang="en-US" altLang="en-US" smtClean="0"/>
              <a:t>Better English and Literacy</a:t>
            </a:r>
          </a:p>
        </p:txBody>
      </p:sp>
      <p:sp>
        <p:nvSpPr>
          <p:cNvPr id="6149" name="Rectangle 14"/>
          <p:cNvSpPr>
            <a:spLocks noGrp="1" noChangeArrowheads="1"/>
          </p:cNvSpPr>
          <p:nvPr>
            <p:ph type="body" idx="1"/>
          </p:nvPr>
        </p:nvSpPr>
        <p:spPr>
          <a:xfrm>
            <a:off x="838200" y="2209800"/>
            <a:ext cx="7315200" cy="4098925"/>
          </a:xfrm>
        </p:spPr>
        <p:txBody>
          <a:bodyPr/>
          <a:lstStyle/>
          <a:p>
            <a:pPr marL="0" indent="0" eaLnBrk="1" hangingPunct="1">
              <a:buFont typeface="Wingdings" pitchFamily="2" charset="2"/>
              <a:buNone/>
              <a:defRPr/>
            </a:pPr>
            <a:r>
              <a:rPr lang="en-GB" altLang="en-US" sz="2800" b="1" dirty="0" smtClean="0"/>
              <a:t>The ‘Wow!’ approach to writing?</a:t>
            </a:r>
          </a:p>
          <a:p>
            <a:pPr marL="0" indent="0" eaLnBrk="1" hangingPunct="1">
              <a:buFont typeface="Wingdings" pitchFamily="2" charset="2"/>
              <a:buNone/>
              <a:defRPr/>
            </a:pPr>
            <a:endParaRPr lang="en-GB" altLang="en-US" sz="2800" dirty="0" smtClean="0"/>
          </a:p>
          <a:p>
            <a:pPr marL="0" indent="0">
              <a:buFont typeface="Wingdings" pitchFamily="2" charset="2"/>
              <a:buNone/>
              <a:defRPr/>
            </a:pPr>
            <a:r>
              <a:rPr lang="en-GB" altLang="en-US" sz="2800" dirty="0" smtClean="0"/>
              <a:t>Planning choices</a:t>
            </a:r>
          </a:p>
          <a:p>
            <a:pPr marL="0" indent="0">
              <a:buFont typeface="Wingdings" pitchFamily="2" charset="2"/>
              <a:buNone/>
              <a:defRPr/>
            </a:pPr>
            <a:r>
              <a:rPr lang="en-GB" altLang="en-US" sz="2800" dirty="0" smtClean="0"/>
              <a:t>and</a:t>
            </a:r>
          </a:p>
          <a:p>
            <a:pPr marL="0" indent="0">
              <a:buFont typeface="Wingdings" pitchFamily="2" charset="2"/>
              <a:buNone/>
              <a:defRPr/>
            </a:pPr>
            <a:r>
              <a:rPr lang="en-GB" altLang="en-US" sz="2800" dirty="0" smtClean="0"/>
              <a:t>priorities?</a:t>
            </a:r>
          </a:p>
          <a:p>
            <a:pPr eaLnBrk="1" hangingPunct="1">
              <a:defRPr/>
            </a:pPr>
            <a:endParaRPr lang="en-GB" sz="2800" dirty="0" smtClean="0"/>
          </a:p>
          <a:p>
            <a:pPr eaLnBrk="1" hangingPunct="1">
              <a:defRPr/>
            </a:pPr>
            <a:endParaRPr lang="en-GB" sz="2800" dirty="0" smtClean="0"/>
          </a:p>
          <a:p>
            <a:pPr eaLnBrk="1" hangingPunct="1">
              <a:defRPr/>
            </a:pPr>
            <a:endParaRPr lang="en-GB" sz="2800" dirty="0" smtClean="0"/>
          </a:p>
          <a:p>
            <a:pPr eaLnBrk="1" hangingPunct="1">
              <a:defRPr/>
            </a:pPr>
            <a:endParaRPr lang="en-GB" sz="2800" dirty="0" smtClean="0"/>
          </a:p>
        </p:txBody>
      </p:sp>
      <p:sp>
        <p:nvSpPr>
          <p:cNvPr id="39941"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pic>
        <p:nvPicPr>
          <p:cNvPr id="39942" name="Picture 7" descr="File:Preparing Firework.jpg">
            <a:hlinkClick r:id="rId3"/>
          </p:cNvPr>
          <p:cNvPicPr>
            <a:picLocks noChangeAspect="1" noChangeArrowheads="1"/>
          </p:cNvPicPr>
          <p:nvPr/>
        </p:nvPicPr>
        <p:blipFill>
          <a:blip r:embed="rId4" r:link="rId5" cstate="print">
            <a:extLst>
              <a:ext uri="{28A0092B-C50C-407E-A947-70E740481C1C}">
                <a14:useLocalDpi xmlns="" xmlns:a14="http://schemas.microsoft.com/office/drawing/2010/main" val="0"/>
              </a:ext>
            </a:extLst>
          </a:blip>
          <a:srcRect/>
          <a:stretch>
            <a:fillRect/>
          </a:stretch>
        </p:blipFill>
        <p:spPr bwMode="auto">
          <a:xfrm>
            <a:off x="3914775" y="3084513"/>
            <a:ext cx="4502150" cy="3376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5"/>
          <p:cNvGrpSpPr>
            <a:grpSpLocks/>
          </p:cNvGrpSpPr>
          <p:nvPr/>
        </p:nvGrpSpPr>
        <p:grpSpPr bwMode="auto">
          <a:xfrm>
            <a:off x="404813" y="1965325"/>
            <a:ext cx="8229600" cy="4495800"/>
            <a:chOff x="240" y="1248"/>
            <a:chExt cx="5232" cy="2832"/>
          </a:xfrm>
        </p:grpSpPr>
        <p:sp>
          <p:nvSpPr>
            <p:cNvPr id="40967"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40968"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40963"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0964" name="Rectangle 14"/>
          <p:cNvSpPr>
            <a:spLocks noGrp="1" noChangeArrowheads="1"/>
          </p:cNvSpPr>
          <p:nvPr>
            <p:ph type="body" idx="1"/>
          </p:nvPr>
        </p:nvSpPr>
        <p:spPr>
          <a:xfrm>
            <a:off x="827088" y="2205038"/>
            <a:ext cx="7807325" cy="4251325"/>
          </a:xfrm>
        </p:spPr>
        <p:txBody>
          <a:bodyPr/>
          <a:lstStyle/>
          <a:p>
            <a:pPr marL="0" indent="0" eaLnBrk="1" hangingPunct="1">
              <a:buFont typeface="Wingdings" pitchFamily="2" charset="2"/>
              <a:buNone/>
            </a:pPr>
            <a:r>
              <a:rPr lang="en-GB" altLang="en-US" sz="2800" b="1" smtClean="0"/>
              <a:t>The ‘Wow!’ approach to writing?</a:t>
            </a:r>
          </a:p>
          <a:p>
            <a:pPr marL="0" indent="0" eaLnBrk="1" hangingPunct="1">
              <a:buFont typeface="Wingdings" pitchFamily="2" charset="2"/>
              <a:buNone/>
            </a:pPr>
            <a:endParaRPr lang="en-GB" altLang="en-US" sz="2800" b="1" smtClean="0"/>
          </a:p>
        </p:txBody>
      </p:sp>
      <p:sp>
        <p:nvSpPr>
          <p:cNvPr id="40965"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pic>
        <p:nvPicPr>
          <p:cNvPr id="40966" name="Picture 7" descr="File:Fireworks on Canada DAY.jpg">
            <a:hlinkClick r:id="rId3"/>
          </p:cNvPr>
          <p:cNvPicPr>
            <a:picLocks noChangeAspect="1" noChangeArrowheads="1"/>
          </p:cNvPicPr>
          <p:nvPr/>
        </p:nvPicPr>
        <p:blipFill>
          <a:blip r:embed="rId4" r:link="rId5" cstate="print">
            <a:extLst>
              <a:ext uri="{28A0092B-C50C-407E-A947-70E740481C1C}">
                <a14:useLocalDpi xmlns="" xmlns:a14="http://schemas.microsoft.com/office/drawing/2010/main" val="0"/>
              </a:ext>
            </a:extLst>
          </a:blip>
          <a:srcRect/>
          <a:stretch>
            <a:fillRect/>
          </a:stretch>
        </p:blipFill>
        <p:spPr bwMode="auto">
          <a:xfrm>
            <a:off x="3779838" y="3068638"/>
            <a:ext cx="4643437" cy="334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5"/>
          <p:cNvGrpSpPr>
            <a:grpSpLocks/>
          </p:cNvGrpSpPr>
          <p:nvPr/>
        </p:nvGrpSpPr>
        <p:grpSpPr bwMode="auto">
          <a:xfrm>
            <a:off x="404813" y="1965325"/>
            <a:ext cx="8229600" cy="4495800"/>
            <a:chOff x="240" y="1248"/>
            <a:chExt cx="5232" cy="2832"/>
          </a:xfrm>
        </p:grpSpPr>
        <p:sp>
          <p:nvSpPr>
            <p:cNvPr id="41991"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41992"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41987" name="Rectangle 13"/>
          <p:cNvSpPr>
            <a:spLocks noGrp="1" noChangeArrowheads="1"/>
          </p:cNvSpPr>
          <p:nvPr>
            <p:ph type="title"/>
          </p:nvPr>
        </p:nvSpPr>
        <p:spPr/>
        <p:txBody>
          <a:bodyPr/>
          <a:lstStyle/>
          <a:p>
            <a:pPr eaLnBrk="1" hangingPunct="1"/>
            <a:r>
              <a:rPr lang="en-US" altLang="en-US" smtClean="0"/>
              <a:t>Better English and Literacy</a:t>
            </a:r>
          </a:p>
        </p:txBody>
      </p:sp>
      <p:sp>
        <p:nvSpPr>
          <p:cNvPr id="6149" name="Rectangle 14"/>
          <p:cNvSpPr>
            <a:spLocks noGrp="1" noChangeArrowheads="1"/>
          </p:cNvSpPr>
          <p:nvPr>
            <p:ph type="body" idx="1"/>
          </p:nvPr>
        </p:nvSpPr>
        <p:spPr>
          <a:xfrm>
            <a:off x="838200" y="2209800"/>
            <a:ext cx="7796213" cy="4098925"/>
          </a:xfrm>
        </p:spPr>
        <p:txBody>
          <a:bodyPr/>
          <a:lstStyle/>
          <a:p>
            <a:pPr marL="0" indent="0" eaLnBrk="1" hangingPunct="1">
              <a:buFont typeface="Wingdings" pitchFamily="2" charset="2"/>
              <a:buNone/>
              <a:defRPr/>
            </a:pPr>
            <a:r>
              <a:rPr lang="en-GB" altLang="en-US" sz="2800" b="1" dirty="0"/>
              <a:t>The ‘Wow!’ approach to writing?</a:t>
            </a:r>
          </a:p>
          <a:p>
            <a:pPr marL="0" indent="0" eaLnBrk="1" hangingPunct="1">
              <a:buFont typeface="Wingdings" pitchFamily="2" charset="2"/>
              <a:buNone/>
              <a:defRPr/>
            </a:pPr>
            <a:endParaRPr lang="en-GB" sz="2800" dirty="0" smtClean="0"/>
          </a:p>
          <a:p>
            <a:pPr eaLnBrk="1" hangingPunct="1">
              <a:defRPr/>
            </a:pPr>
            <a:endParaRPr lang="en-GB" sz="2800" dirty="0" smtClean="0"/>
          </a:p>
          <a:p>
            <a:pPr eaLnBrk="1" hangingPunct="1">
              <a:defRPr/>
            </a:pPr>
            <a:endParaRPr lang="en-GB" sz="2800" dirty="0" smtClean="0"/>
          </a:p>
          <a:p>
            <a:pPr eaLnBrk="1" hangingPunct="1">
              <a:defRPr/>
            </a:pPr>
            <a:endParaRPr lang="en-GB" sz="2800" dirty="0" smtClean="0"/>
          </a:p>
          <a:p>
            <a:pPr eaLnBrk="1" hangingPunct="1">
              <a:defRPr/>
            </a:pPr>
            <a:endParaRPr lang="en-GB" sz="2800" dirty="0" smtClean="0"/>
          </a:p>
        </p:txBody>
      </p:sp>
      <p:sp>
        <p:nvSpPr>
          <p:cNvPr id="41989"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pic>
        <p:nvPicPr>
          <p:cNvPr id="41990" name="Picture 7" descr="http://farm3.staticflickr.com/2458/3758951750_7187fcea4f.jpg"/>
          <p:cNvPicPr>
            <a:picLocks noChangeAspect="1" noChangeArrowheads="1"/>
          </p:cNvPicPr>
          <p:nvPr/>
        </p:nvPicPr>
        <p:blipFill>
          <a:blip r:embed="rId3" r:link="rId4" cstate="print">
            <a:extLst>
              <a:ext uri="{28A0092B-C50C-407E-A947-70E740481C1C}">
                <a14:useLocalDpi xmlns="" xmlns:a14="http://schemas.microsoft.com/office/drawing/2010/main" val="0"/>
              </a:ext>
            </a:extLst>
          </a:blip>
          <a:srcRect t="10635"/>
          <a:stretch>
            <a:fillRect/>
          </a:stretch>
        </p:blipFill>
        <p:spPr bwMode="auto">
          <a:xfrm>
            <a:off x="5003800" y="2943225"/>
            <a:ext cx="3427413" cy="328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5"/>
          <p:cNvGrpSpPr>
            <a:grpSpLocks/>
          </p:cNvGrpSpPr>
          <p:nvPr/>
        </p:nvGrpSpPr>
        <p:grpSpPr bwMode="auto">
          <a:xfrm>
            <a:off x="404813" y="1965325"/>
            <a:ext cx="8229600" cy="4495800"/>
            <a:chOff x="240" y="1248"/>
            <a:chExt cx="5232" cy="2832"/>
          </a:xfrm>
        </p:grpSpPr>
        <p:sp>
          <p:nvSpPr>
            <p:cNvPr id="6151"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6152"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6147"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704138" cy="4098925"/>
          </a:xfrm>
        </p:spPr>
        <p:txBody>
          <a:bodyPr/>
          <a:lstStyle/>
          <a:p>
            <a:pPr marL="0" indent="0" eaLnBrk="1" hangingPunct="1">
              <a:buFont typeface="Wingdings" pitchFamily="2" charset="2"/>
              <a:buNone/>
              <a:defRPr/>
            </a:pPr>
            <a:r>
              <a:rPr lang="en-GB" altLang="en-US" sz="2800" b="1" dirty="0" smtClean="0"/>
              <a:t>GCSE English Language will assess pupils’ ability to:</a:t>
            </a:r>
          </a:p>
          <a:p>
            <a:pPr eaLnBrk="1" hangingPunct="1">
              <a:defRPr/>
            </a:pPr>
            <a:r>
              <a:rPr lang="en-GB" altLang="en-US" sz="2800" dirty="0" smtClean="0"/>
              <a:t>write clear, coherent and effective texts</a:t>
            </a:r>
          </a:p>
          <a:p>
            <a:pPr eaLnBrk="1" hangingPunct="1">
              <a:defRPr/>
            </a:pPr>
            <a:r>
              <a:rPr lang="en-GB" altLang="en-US" sz="2800" dirty="0" smtClean="0"/>
              <a:t>apply an understanding of tone, style and register, including spelling and grammar</a:t>
            </a:r>
          </a:p>
          <a:p>
            <a:pPr eaLnBrk="1" hangingPunct="1">
              <a:defRPr/>
            </a:pPr>
            <a:r>
              <a:rPr lang="en-GB" altLang="en-US" sz="2800" dirty="0" smtClean="0"/>
              <a:t>write for a range of purposes and audiences.</a:t>
            </a:r>
          </a:p>
          <a:p>
            <a:pPr eaLnBrk="1" hangingPunct="1">
              <a:defRPr/>
            </a:pPr>
            <a:endParaRPr lang="en-GB" altLang="en-US" sz="2800" dirty="0" smtClean="0"/>
          </a:p>
        </p:txBody>
      </p:sp>
      <p:sp>
        <p:nvSpPr>
          <p:cNvPr id="6149"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6150"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5"/>
          <p:cNvGrpSpPr>
            <a:grpSpLocks/>
          </p:cNvGrpSpPr>
          <p:nvPr/>
        </p:nvGrpSpPr>
        <p:grpSpPr bwMode="auto">
          <a:xfrm>
            <a:off x="404813" y="1965325"/>
            <a:ext cx="8229600" cy="4495800"/>
            <a:chOff x="240" y="1248"/>
            <a:chExt cx="5232" cy="2832"/>
          </a:xfrm>
        </p:grpSpPr>
        <p:sp>
          <p:nvSpPr>
            <p:cNvPr id="43015"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43016"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43011" name="Rectangle 13"/>
          <p:cNvSpPr>
            <a:spLocks noGrp="1" noChangeArrowheads="1"/>
          </p:cNvSpPr>
          <p:nvPr>
            <p:ph type="title"/>
          </p:nvPr>
        </p:nvSpPr>
        <p:spPr/>
        <p:txBody>
          <a:bodyPr/>
          <a:lstStyle/>
          <a:p>
            <a:pPr eaLnBrk="1" hangingPunct="1"/>
            <a:r>
              <a:rPr lang="en-US" altLang="en-US" smtClean="0"/>
              <a:t>Better English and Literacy</a:t>
            </a:r>
          </a:p>
        </p:txBody>
      </p:sp>
      <p:sp>
        <p:nvSpPr>
          <p:cNvPr id="6149" name="Rectangle 14"/>
          <p:cNvSpPr>
            <a:spLocks noGrp="1" noChangeArrowheads="1"/>
          </p:cNvSpPr>
          <p:nvPr>
            <p:ph type="body" idx="1"/>
          </p:nvPr>
        </p:nvSpPr>
        <p:spPr>
          <a:xfrm>
            <a:off x="838200" y="2209800"/>
            <a:ext cx="7796213" cy="4098925"/>
          </a:xfrm>
        </p:spPr>
        <p:txBody>
          <a:bodyPr/>
          <a:lstStyle/>
          <a:p>
            <a:pPr marL="0" indent="0" eaLnBrk="1" hangingPunct="1">
              <a:buFont typeface="Wingdings" pitchFamily="2" charset="2"/>
              <a:buNone/>
              <a:defRPr/>
            </a:pPr>
            <a:r>
              <a:rPr lang="en-GB" altLang="en-US" sz="2800" b="1" dirty="0"/>
              <a:t>The ‘Wow!’ approach to writing</a:t>
            </a:r>
            <a:r>
              <a:rPr lang="en-GB" altLang="en-US" sz="2800" b="1" dirty="0" smtClean="0"/>
              <a:t>?</a:t>
            </a:r>
            <a:endParaRPr lang="en-GB" sz="1400" dirty="0"/>
          </a:p>
          <a:p>
            <a:pPr>
              <a:defRPr/>
            </a:pPr>
            <a:r>
              <a:rPr lang="en-GB" sz="2800" dirty="0"/>
              <a:t>Does the ‘Wow!’ lead </a:t>
            </a:r>
            <a:r>
              <a:rPr lang="en-GB" sz="2800" dirty="0" smtClean="0"/>
              <a:t>                    somewhere                                purposeful?</a:t>
            </a:r>
          </a:p>
          <a:p>
            <a:pPr>
              <a:defRPr/>
            </a:pPr>
            <a:r>
              <a:rPr lang="en-GB" sz="2800" dirty="0" smtClean="0"/>
              <a:t>How will it inspire                                 pupils’ writing?</a:t>
            </a:r>
            <a:endParaRPr lang="en-GB" sz="2800" dirty="0"/>
          </a:p>
          <a:p>
            <a:pPr marL="0" indent="0" eaLnBrk="1" hangingPunct="1">
              <a:buFont typeface="Wingdings" pitchFamily="2" charset="2"/>
              <a:buNone/>
              <a:defRPr/>
            </a:pPr>
            <a:endParaRPr lang="en-GB" sz="2800" dirty="0" smtClean="0"/>
          </a:p>
          <a:p>
            <a:pPr eaLnBrk="1" hangingPunct="1">
              <a:defRPr/>
            </a:pPr>
            <a:endParaRPr lang="en-GB" sz="2800" dirty="0" smtClean="0"/>
          </a:p>
          <a:p>
            <a:pPr eaLnBrk="1" hangingPunct="1">
              <a:defRPr/>
            </a:pPr>
            <a:endParaRPr lang="en-GB" sz="2800" dirty="0" smtClean="0"/>
          </a:p>
          <a:p>
            <a:pPr eaLnBrk="1" hangingPunct="1">
              <a:defRPr/>
            </a:pPr>
            <a:endParaRPr lang="en-GB" sz="2800" dirty="0" smtClean="0"/>
          </a:p>
          <a:p>
            <a:pPr eaLnBrk="1" hangingPunct="1">
              <a:defRPr/>
            </a:pPr>
            <a:endParaRPr lang="en-GB" sz="2800" dirty="0" smtClean="0"/>
          </a:p>
        </p:txBody>
      </p:sp>
      <p:sp>
        <p:nvSpPr>
          <p:cNvPr id="43013"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pic>
        <p:nvPicPr>
          <p:cNvPr id="43014" name="Picture 7" descr="http://farm3.staticflickr.com/2458/3758951750_7187fcea4f.jpg"/>
          <p:cNvPicPr>
            <a:picLocks noChangeAspect="1" noChangeArrowheads="1"/>
          </p:cNvPicPr>
          <p:nvPr/>
        </p:nvPicPr>
        <p:blipFill>
          <a:blip r:embed="rId3" r:link="rId4" cstate="print">
            <a:extLst>
              <a:ext uri="{28A0092B-C50C-407E-A947-70E740481C1C}">
                <a14:useLocalDpi xmlns="" xmlns:a14="http://schemas.microsoft.com/office/drawing/2010/main" val="0"/>
              </a:ext>
            </a:extLst>
          </a:blip>
          <a:srcRect t="10635"/>
          <a:stretch>
            <a:fillRect/>
          </a:stretch>
        </p:blipFill>
        <p:spPr bwMode="auto">
          <a:xfrm>
            <a:off x="5003800" y="2943225"/>
            <a:ext cx="3427413" cy="328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5"/>
          <p:cNvGrpSpPr>
            <a:grpSpLocks/>
          </p:cNvGrpSpPr>
          <p:nvPr/>
        </p:nvGrpSpPr>
        <p:grpSpPr bwMode="auto">
          <a:xfrm>
            <a:off x="404813" y="1965325"/>
            <a:ext cx="8229600" cy="4495800"/>
            <a:chOff x="240" y="1248"/>
            <a:chExt cx="5232" cy="2832"/>
          </a:xfrm>
        </p:grpSpPr>
        <p:sp>
          <p:nvSpPr>
            <p:cNvPr id="44039"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44040"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44035"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4036" name="Rectangle 14"/>
          <p:cNvSpPr>
            <a:spLocks noGrp="1" noChangeArrowheads="1"/>
          </p:cNvSpPr>
          <p:nvPr>
            <p:ph type="body" idx="1"/>
          </p:nvPr>
        </p:nvSpPr>
        <p:spPr>
          <a:xfrm>
            <a:off x="827088" y="2163763"/>
            <a:ext cx="7315200" cy="4098925"/>
          </a:xfrm>
        </p:spPr>
        <p:txBody>
          <a:bodyPr/>
          <a:lstStyle/>
          <a:p>
            <a:pPr marL="0" indent="0" eaLnBrk="1" hangingPunct="1">
              <a:buFont typeface="Wingdings" pitchFamily="2" charset="2"/>
              <a:buNone/>
            </a:pPr>
            <a:r>
              <a:rPr lang="en-GB" altLang="en-US" sz="2800" b="1" smtClean="0"/>
              <a:t>Is there a whole-school approach?</a:t>
            </a:r>
          </a:p>
        </p:txBody>
      </p:sp>
      <p:sp>
        <p:nvSpPr>
          <p:cNvPr id="44037"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pic>
        <p:nvPicPr>
          <p:cNvPr id="44038" name="Picture 9" descr="Tug-o-W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550" y="2762250"/>
            <a:ext cx="7278688" cy="353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468313" y="1989138"/>
            <a:ext cx="8477250" cy="4579937"/>
            <a:chOff x="240" y="1248"/>
            <a:chExt cx="5232" cy="2832"/>
          </a:xfrm>
        </p:grpSpPr>
        <p:sp>
          <p:nvSpPr>
            <p:cNvPr id="45068" name="AutoShape 3"/>
            <p:cNvSpPr>
              <a:spLocks noChangeArrowheads="1"/>
            </p:cNvSpPr>
            <p:nvPr/>
          </p:nvSpPr>
          <p:spPr bwMode="auto">
            <a:xfrm>
              <a:off x="3360" y="1248"/>
              <a:ext cx="2112" cy="2832"/>
            </a:xfrm>
            <a:prstGeom prst="roundRect">
              <a:avLst>
                <a:gd name="adj" fmla="val 16667"/>
              </a:avLst>
            </a:prstGeom>
            <a:solidFill>
              <a:srgbClr val="7AAA2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Aft>
                  <a:spcPct val="0"/>
                </a:spcAft>
                <a:buClr>
                  <a:srgbClr val="7AC6E8"/>
                </a:buClr>
                <a:buSzTx/>
                <a:buFont typeface="Wingdings" pitchFamily="2" charset="2"/>
                <a:buChar char="n"/>
              </a:pPr>
              <a:r>
                <a:rPr lang="en-US" altLang="en-US" sz="2400">
                  <a:latin typeface="Times" charset="0"/>
                </a:rPr>
                <a:t> </a:t>
              </a:r>
            </a:p>
          </p:txBody>
        </p:sp>
        <p:sp>
          <p:nvSpPr>
            <p:cNvPr id="45069" name="Rectangle 4"/>
            <p:cNvSpPr>
              <a:spLocks noChangeArrowheads="1"/>
            </p:cNvSpPr>
            <p:nvPr/>
          </p:nvSpPr>
          <p:spPr bwMode="auto">
            <a:xfrm>
              <a:off x="240" y="1248"/>
              <a:ext cx="4834" cy="2832"/>
            </a:xfrm>
            <a:prstGeom prst="rect">
              <a:avLst/>
            </a:prstGeom>
            <a:solidFill>
              <a:srgbClr val="7AAA2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45059" name="Rectangle 6"/>
          <p:cNvSpPr>
            <a:spLocks noGrp="1" noChangeArrowheads="1"/>
          </p:cNvSpPr>
          <p:nvPr>
            <p:ph type="ctrTitle" idx="4294967295"/>
          </p:nvPr>
        </p:nvSpPr>
        <p:spPr>
          <a:xfrm>
            <a:off x="395288" y="836613"/>
            <a:ext cx="7988300" cy="936625"/>
          </a:xfrm>
        </p:spPr>
        <p:txBody>
          <a:bodyPr/>
          <a:lstStyle/>
          <a:p>
            <a:pPr eaLnBrk="1" hangingPunct="1">
              <a:lnSpc>
                <a:spcPct val="80000"/>
              </a:lnSpc>
            </a:pPr>
            <a:r>
              <a:rPr lang="en-GB" altLang="en-US" sz="4000" b="1" smtClean="0">
                <a:solidFill>
                  <a:schemeClr val="bg1"/>
                </a:solidFill>
              </a:rPr>
              <a:t/>
            </a:r>
            <a:br>
              <a:rPr lang="en-GB" altLang="en-US" sz="4000" b="1" smtClean="0">
                <a:solidFill>
                  <a:schemeClr val="bg1"/>
                </a:solidFill>
              </a:rPr>
            </a:br>
            <a:r>
              <a:rPr lang="en-GB" altLang="en-US" sz="4000" b="1" smtClean="0">
                <a:solidFill>
                  <a:schemeClr val="bg1"/>
                </a:solidFill>
              </a:rPr>
              <a:t>The challenge</a:t>
            </a:r>
            <a:br>
              <a:rPr lang="en-GB" altLang="en-US" sz="4000" b="1" smtClean="0">
                <a:solidFill>
                  <a:schemeClr val="bg1"/>
                </a:solidFill>
              </a:rPr>
            </a:br>
            <a:r>
              <a:rPr lang="en-US" altLang="en-US" sz="3200" smtClean="0"/>
              <a:t>Better English and Literacy</a:t>
            </a:r>
            <a:r>
              <a:rPr lang="en-GB" altLang="en-US" sz="4000" b="1" smtClean="0">
                <a:solidFill>
                  <a:schemeClr val="bg1"/>
                </a:solidFill>
              </a:rPr>
              <a:t/>
            </a:r>
            <a:br>
              <a:rPr lang="en-GB" altLang="en-US" sz="4000" b="1" smtClean="0">
                <a:solidFill>
                  <a:schemeClr val="bg1"/>
                </a:solidFill>
              </a:rPr>
            </a:br>
            <a:r>
              <a:rPr lang="en-GB" altLang="en-US" sz="4000" b="1" smtClean="0">
                <a:solidFill>
                  <a:schemeClr val="bg1"/>
                </a:solidFill>
              </a:rPr>
              <a:t/>
            </a:r>
            <a:br>
              <a:rPr lang="en-GB" altLang="en-US" sz="4000" b="1" smtClean="0">
                <a:solidFill>
                  <a:schemeClr val="bg1"/>
                </a:solidFill>
              </a:rPr>
            </a:br>
            <a:endParaRPr lang="en-GB" altLang="en-US" sz="4000" b="1" smtClean="0">
              <a:solidFill>
                <a:schemeClr val="bg1"/>
              </a:solidFill>
            </a:endParaRPr>
          </a:p>
        </p:txBody>
      </p:sp>
      <p:sp>
        <p:nvSpPr>
          <p:cNvPr id="4506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US" altLang="en-US" sz="1900"/>
          </a:p>
        </p:txBody>
      </p:sp>
      <p:sp>
        <p:nvSpPr>
          <p:cNvPr id="45061" name="Rectangle 10"/>
          <p:cNvSpPr>
            <a:spLocks noChangeArrowheads="1"/>
          </p:cNvSpPr>
          <p:nvPr/>
        </p:nvSpPr>
        <p:spPr bwMode="auto">
          <a:xfrm>
            <a:off x="0" y="457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US" altLang="en-US" sz="1900"/>
          </a:p>
        </p:txBody>
      </p:sp>
      <p:sp>
        <p:nvSpPr>
          <p:cNvPr id="45062" name="Rectangle 3"/>
          <p:cNvSpPr>
            <a:spLocks noChangeArrowheads="1"/>
          </p:cNvSpPr>
          <p:nvPr/>
        </p:nvSpPr>
        <p:spPr bwMode="auto">
          <a:xfrm>
            <a:off x="585788" y="3284538"/>
            <a:ext cx="48498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None/>
            </a:pPr>
            <a:endParaRPr lang="en-GB" altLang="en-US" sz="3600">
              <a:solidFill>
                <a:srgbClr val="FFFF00"/>
              </a:solidFill>
            </a:endParaRPr>
          </a:p>
        </p:txBody>
      </p:sp>
      <p:sp>
        <p:nvSpPr>
          <p:cNvPr id="45063"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45064" name="Rectangle 1"/>
          <p:cNvSpPr>
            <a:spLocks noChangeArrowheads="1"/>
          </p:cNvSpPr>
          <p:nvPr/>
        </p:nvSpPr>
        <p:spPr bwMode="auto">
          <a:xfrm>
            <a:off x="1042988" y="1820863"/>
            <a:ext cx="6191250" cy="391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US" altLang="en-US" sz="2800">
              <a:solidFill>
                <a:srgbClr val="FFFF00"/>
              </a:solidFill>
            </a:endParaRPr>
          </a:p>
          <a:p>
            <a:pPr>
              <a:spcAft>
                <a:spcPct val="0"/>
              </a:spcAft>
              <a:buClr>
                <a:srgbClr val="7AC6E8"/>
              </a:buClr>
              <a:buSzTx/>
              <a:buFont typeface="Wingdings" pitchFamily="2" charset="2"/>
              <a:buNone/>
            </a:pPr>
            <a:r>
              <a:rPr lang="en-US" altLang="en-US" sz="2800">
                <a:solidFill>
                  <a:srgbClr val="FFFF00"/>
                </a:solidFill>
              </a:rPr>
              <a:t>‘It ain’t what you do -</a:t>
            </a:r>
            <a:br>
              <a:rPr lang="en-US" altLang="en-US" sz="2800">
                <a:solidFill>
                  <a:srgbClr val="FFFF00"/>
                </a:solidFill>
              </a:rPr>
            </a:br>
            <a:r>
              <a:rPr lang="en-US" altLang="en-US" sz="2800">
                <a:solidFill>
                  <a:srgbClr val="FFFF00"/>
                </a:solidFill>
              </a:rPr>
              <a:t>It’s the way that you do it…</a:t>
            </a:r>
            <a:br>
              <a:rPr lang="en-US" altLang="en-US" sz="2800">
                <a:solidFill>
                  <a:srgbClr val="FFFF00"/>
                </a:solidFill>
              </a:rPr>
            </a:br>
            <a:r>
              <a:rPr lang="en-US" altLang="en-US" sz="2800">
                <a:solidFill>
                  <a:srgbClr val="FFFF00"/>
                </a:solidFill>
              </a:rPr>
              <a:t/>
            </a:r>
            <a:br>
              <a:rPr lang="en-US" altLang="en-US" sz="2800">
                <a:solidFill>
                  <a:srgbClr val="FFFF00"/>
                </a:solidFill>
              </a:rPr>
            </a:br>
            <a:r>
              <a:rPr lang="en-US" altLang="en-US" sz="2800">
                <a:solidFill>
                  <a:srgbClr val="FFFF00"/>
                </a:solidFill>
              </a:rPr>
              <a:t>It ain’t (just) what you bring –</a:t>
            </a:r>
            <a:br>
              <a:rPr lang="en-US" altLang="en-US" sz="2800">
                <a:solidFill>
                  <a:srgbClr val="FFFF00"/>
                </a:solidFill>
              </a:rPr>
            </a:br>
            <a:r>
              <a:rPr lang="en-US" altLang="en-US" sz="2800">
                <a:solidFill>
                  <a:srgbClr val="FFFF00"/>
                </a:solidFill>
              </a:rPr>
              <a:t>It’s the way that you swing it…</a:t>
            </a:r>
            <a:br>
              <a:rPr lang="en-US" altLang="en-US" sz="2800">
                <a:solidFill>
                  <a:srgbClr val="FFFF00"/>
                </a:solidFill>
              </a:rPr>
            </a:br>
            <a:r>
              <a:rPr lang="en-US" altLang="en-US" sz="2800">
                <a:solidFill>
                  <a:srgbClr val="FFFF00"/>
                </a:solidFill>
              </a:rPr>
              <a:t/>
            </a:r>
            <a:br>
              <a:rPr lang="en-US" altLang="en-US" sz="2800">
                <a:solidFill>
                  <a:srgbClr val="FFFF00"/>
                </a:solidFill>
              </a:rPr>
            </a:br>
            <a:r>
              <a:rPr lang="en-US" altLang="en-US" sz="2800">
                <a:solidFill>
                  <a:srgbClr val="FFFF00"/>
                </a:solidFill>
              </a:rPr>
              <a:t>And that’s what gets results!’</a:t>
            </a:r>
            <a:r>
              <a:rPr lang="en-US" altLang="en-US">
                <a:solidFill>
                  <a:srgbClr val="FFFF00"/>
                </a:solidFill>
              </a:rPr>
              <a:t/>
            </a:r>
            <a:br>
              <a:rPr lang="en-US" altLang="en-US">
                <a:solidFill>
                  <a:srgbClr val="FFFF00"/>
                </a:solidFill>
              </a:rPr>
            </a:br>
            <a:endParaRPr lang="en-GB" altLang="en-US" sz="1900"/>
          </a:p>
        </p:txBody>
      </p:sp>
      <p:pic>
        <p:nvPicPr>
          <p:cNvPr id="45065" name="Picture 5" descr="Image (3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48500" y="2376488"/>
            <a:ext cx="765175" cy="10795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5066" name="Picture 7" descr="Image (3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81888" y="3262313"/>
            <a:ext cx="752475" cy="1063625"/>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5067" name="Picture 6" descr="Image (3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50200" y="4076700"/>
            <a:ext cx="700088" cy="982663"/>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5"/>
          <p:cNvGrpSpPr>
            <a:grpSpLocks/>
          </p:cNvGrpSpPr>
          <p:nvPr/>
        </p:nvGrpSpPr>
        <p:grpSpPr bwMode="auto">
          <a:xfrm>
            <a:off x="404813" y="1965325"/>
            <a:ext cx="8229600" cy="4495800"/>
            <a:chOff x="240" y="1248"/>
            <a:chExt cx="5232" cy="2832"/>
          </a:xfrm>
        </p:grpSpPr>
        <p:sp>
          <p:nvSpPr>
            <p:cNvPr id="7175"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7176"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7171"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eaLnBrk="1" hangingPunct="1">
              <a:buFont typeface="Wingdings" pitchFamily="2" charset="2"/>
              <a:buNone/>
              <a:defRPr/>
            </a:pPr>
            <a:r>
              <a:rPr lang="en-GB" altLang="en-US" sz="2800" b="1" dirty="0" smtClean="0"/>
              <a:t>What do pupils tell us they want?</a:t>
            </a:r>
          </a:p>
          <a:p>
            <a:pPr eaLnBrk="1" hangingPunct="1">
              <a:defRPr/>
            </a:pPr>
            <a:r>
              <a:rPr lang="en-GB" altLang="en-US" sz="2800" dirty="0" smtClean="0"/>
              <a:t>To write, at length, on topics and in a style of their choice</a:t>
            </a:r>
          </a:p>
          <a:p>
            <a:pPr eaLnBrk="1" hangingPunct="1">
              <a:defRPr/>
            </a:pPr>
            <a:r>
              <a:rPr lang="en-GB" altLang="en-US" sz="2800" dirty="0" smtClean="0"/>
              <a:t>To experiment with language, free from the inhibitions of assessment</a:t>
            </a:r>
          </a:p>
          <a:p>
            <a:pPr eaLnBrk="1" hangingPunct="1">
              <a:defRPr/>
            </a:pPr>
            <a:r>
              <a:rPr lang="en-GB" altLang="en-US" sz="2800" dirty="0" smtClean="0"/>
              <a:t>To be able to ‘get it right’ when they need to.</a:t>
            </a:r>
          </a:p>
          <a:p>
            <a:pPr eaLnBrk="1" hangingPunct="1">
              <a:defRPr/>
            </a:pPr>
            <a:endParaRPr lang="en-GB" altLang="en-US" sz="2800" dirty="0" smtClean="0"/>
          </a:p>
        </p:txBody>
      </p:sp>
      <p:sp>
        <p:nvSpPr>
          <p:cNvPr id="7173"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7174"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336550" y="409575"/>
            <a:ext cx="8310563" cy="6067425"/>
            <a:chOff x="240" y="1248"/>
            <a:chExt cx="5232" cy="2832"/>
          </a:xfrm>
        </p:grpSpPr>
        <p:sp>
          <p:nvSpPr>
            <p:cNvPr id="8197" name="AutoShape 3"/>
            <p:cNvSpPr>
              <a:spLocks noChangeArrowheads="1"/>
            </p:cNvSpPr>
            <p:nvPr/>
          </p:nvSpPr>
          <p:spPr bwMode="auto">
            <a:xfrm>
              <a:off x="3360" y="1248"/>
              <a:ext cx="2112" cy="2832"/>
            </a:xfrm>
            <a:prstGeom prst="roundRect">
              <a:avLst>
                <a:gd name="adj" fmla="val 16667"/>
              </a:avLst>
            </a:prstGeom>
            <a:solidFill>
              <a:srgbClr val="7AAA2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latin typeface="Times" charset="0"/>
                </a:rPr>
                <a:t> </a:t>
              </a:r>
            </a:p>
          </p:txBody>
        </p:sp>
        <p:sp>
          <p:nvSpPr>
            <p:cNvPr id="8198" name="Rectangle 4"/>
            <p:cNvSpPr>
              <a:spLocks noChangeArrowheads="1"/>
            </p:cNvSpPr>
            <p:nvPr/>
          </p:nvSpPr>
          <p:spPr bwMode="auto">
            <a:xfrm>
              <a:off x="240" y="1248"/>
              <a:ext cx="3696" cy="2832"/>
            </a:xfrm>
            <a:prstGeom prst="rect">
              <a:avLst/>
            </a:prstGeom>
            <a:solidFill>
              <a:srgbClr val="7AAA2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pic>
        <p:nvPicPr>
          <p:cNvPr id="8195"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1500" y="3568700"/>
            <a:ext cx="3317875" cy="318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8"/>
          <p:cNvSpPr>
            <a:spLocks noGrp="1" noChangeArrowheads="1"/>
          </p:cNvSpPr>
          <p:nvPr>
            <p:ph type="ctrTitle" idx="4294967295"/>
          </p:nvPr>
        </p:nvSpPr>
        <p:spPr>
          <a:xfrm>
            <a:off x="685800" y="2286000"/>
            <a:ext cx="77724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4400" smtClean="0">
                <a:solidFill>
                  <a:srgbClr val="FFFF00"/>
                </a:solidFill>
              </a:rPr>
              <a:t>The ‘downs’</a:t>
            </a:r>
            <a:br>
              <a:rPr lang="en-US" altLang="en-US" sz="4400" smtClean="0">
                <a:solidFill>
                  <a:srgbClr val="FFFF00"/>
                </a:solidFill>
              </a:rPr>
            </a:br>
            <a:r>
              <a:rPr lang="en-US" altLang="en-US" sz="4400" smtClean="0">
                <a:solidFill>
                  <a:srgbClr val="FFFF00"/>
                </a:solidFill>
              </a:rPr>
              <a:t/>
            </a:r>
            <a:br>
              <a:rPr lang="en-US" altLang="en-US" sz="4400" smtClean="0">
                <a:solidFill>
                  <a:srgbClr val="FFFF00"/>
                </a:solidFill>
              </a:rPr>
            </a:br>
            <a:r>
              <a:rPr lang="en-US" altLang="en-US" sz="4400" smtClean="0">
                <a:solidFill>
                  <a:srgbClr val="FFFF00"/>
                </a:solidFill>
              </a:rPr>
              <a:t>No-one says it’s easy!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404813" y="1965325"/>
            <a:ext cx="8229600" cy="4495800"/>
            <a:chOff x="240" y="1248"/>
            <a:chExt cx="5232" cy="2832"/>
          </a:xfrm>
        </p:grpSpPr>
        <p:sp>
          <p:nvSpPr>
            <p:cNvPr id="9223"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9224"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9219"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defRPr/>
            </a:pPr>
            <a:r>
              <a:rPr lang="en-GB" sz="2800" b="1" dirty="0"/>
              <a:t>In 2012, a National Literacy Trust survey found that</a:t>
            </a:r>
            <a:r>
              <a:rPr lang="en-GB" sz="2800" dirty="0"/>
              <a:t>:</a:t>
            </a:r>
          </a:p>
          <a:p>
            <a:pPr>
              <a:defRPr/>
            </a:pPr>
            <a:r>
              <a:rPr lang="en-GB" sz="2800" dirty="0">
                <a:solidFill>
                  <a:srgbClr val="FF0000"/>
                </a:solidFill>
              </a:rPr>
              <a:t>one in every six adults struggles with literacy</a:t>
            </a:r>
            <a:r>
              <a:rPr lang="en-GB" sz="2800" dirty="0"/>
              <a:t>, with a literacy level below that expected of an 11-year-old</a:t>
            </a:r>
          </a:p>
          <a:p>
            <a:pPr>
              <a:defRPr/>
            </a:pPr>
            <a:r>
              <a:rPr lang="en-GB" sz="2800" dirty="0"/>
              <a:t>levels of achievement are often associated with pupils’ levels of deprivation. </a:t>
            </a:r>
          </a:p>
          <a:p>
            <a:pPr marL="0" indent="0" eaLnBrk="1" hangingPunct="1">
              <a:buFont typeface="Wingdings" pitchFamily="2" charset="2"/>
              <a:buNone/>
              <a:defRPr/>
            </a:pPr>
            <a:endParaRPr lang="en-GB" altLang="en-US" sz="2800" b="1" dirty="0" smtClean="0"/>
          </a:p>
        </p:txBody>
      </p:sp>
      <p:sp>
        <p:nvSpPr>
          <p:cNvPr id="9221"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9222"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5"/>
          <p:cNvGrpSpPr>
            <a:grpSpLocks/>
          </p:cNvGrpSpPr>
          <p:nvPr/>
        </p:nvGrpSpPr>
        <p:grpSpPr bwMode="auto">
          <a:xfrm>
            <a:off x="404813" y="1965325"/>
            <a:ext cx="8229600" cy="4495800"/>
            <a:chOff x="240" y="1248"/>
            <a:chExt cx="5232" cy="2832"/>
          </a:xfrm>
        </p:grpSpPr>
        <p:sp>
          <p:nvSpPr>
            <p:cNvPr id="10247"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10248"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10243"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defRPr/>
            </a:pPr>
            <a:r>
              <a:rPr lang="en-GB" sz="2800" b="1" dirty="0"/>
              <a:t>Persistent challenges identified in a government survey include:</a:t>
            </a:r>
          </a:p>
          <a:p>
            <a:pPr>
              <a:defRPr/>
            </a:pPr>
            <a:r>
              <a:rPr lang="en-GB" sz="2800" dirty="0"/>
              <a:t>the gap between girls’ and boys’ achievement, especially in writing</a:t>
            </a:r>
          </a:p>
          <a:p>
            <a:pPr>
              <a:defRPr/>
            </a:pPr>
            <a:r>
              <a:rPr lang="en-GB" sz="2800" dirty="0"/>
              <a:t>evidence of lower standards overall in writing </a:t>
            </a:r>
          </a:p>
          <a:p>
            <a:pPr>
              <a:defRPr/>
            </a:pPr>
            <a:r>
              <a:rPr lang="en-GB" sz="2800" dirty="0"/>
              <a:t>poorer performance in English by pupils eligible for free school meals.</a:t>
            </a:r>
          </a:p>
          <a:p>
            <a:pPr marL="0" indent="0" eaLnBrk="1" hangingPunct="1">
              <a:buFont typeface="Wingdings" pitchFamily="2" charset="2"/>
              <a:buNone/>
              <a:defRPr/>
            </a:pPr>
            <a:endParaRPr lang="en-GB" altLang="en-US" sz="2800" b="1" dirty="0" smtClean="0"/>
          </a:p>
        </p:txBody>
      </p:sp>
      <p:sp>
        <p:nvSpPr>
          <p:cNvPr id="10245"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10246"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5"/>
          <p:cNvGrpSpPr>
            <a:grpSpLocks/>
          </p:cNvGrpSpPr>
          <p:nvPr/>
        </p:nvGrpSpPr>
        <p:grpSpPr bwMode="auto">
          <a:xfrm>
            <a:off x="404813" y="1965325"/>
            <a:ext cx="8229600" cy="4495800"/>
            <a:chOff x="240" y="1248"/>
            <a:chExt cx="5232" cy="2832"/>
          </a:xfrm>
        </p:grpSpPr>
        <p:sp>
          <p:nvSpPr>
            <p:cNvPr id="11271"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11272"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11267"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defRPr/>
            </a:pPr>
            <a:r>
              <a:rPr lang="en-GB" sz="2800" b="1" dirty="0"/>
              <a:t>Barriers to success for boys</a:t>
            </a:r>
            <a:r>
              <a:rPr lang="en-GB" sz="2800" dirty="0"/>
              <a:t>: </a:t>
            </a:r>
          </a:p>
          <a:p>
            <a:pPr>
              <a:defRPr/>
            </a:pPr>
            <a:r>
              <a:rPr lang="en-GB" sz="2800" dirty="0"/>
              <a:t>poor behaviour </a:t>
            </a:r>
          </a:p>
          <a:p>
            <a:pPr>
              <a:defRPr/>
            </a:pPr>
            <a:r>
              <a:rPr lang="en-GB" sz="2800" dirty="0"/>
              <a:t>low levels of motivation </a:t>
            </a:r>
          </a:p>
          <a:p>
            <a:pPr>
              <a:defRPr/>
            </a:pPr>
            <a:r>
              <a:rPr lang="en-GB" sz="2800" dirty="0"/>
              <a:t>low self-esteem and reluctance to risk failure</a:t>
            </a:r>
          </a:p>
          <a:p>
            <a:pPr>
              <a:defRPr/>
            </a:pPr>
            <a:r>
              <a:rPr lang="en-GB" sz="2800" dirty="0"/>
              <a:t>a reluctance to begin writing</a:t>
            </a:r>
          </a:p>
          <a:p>
            <a:pPr marL="0" indent="0" eaLnBrk="1" hangingPunct="1">
              <a:buFont typeface="Wingdings" pitchFamily="2" charset="2"/>
              <a:buNone/>
              <a:defRPr/>
            </a:pPr>
            <a:endParaRPr lang="en-GB" altLang="en-US" sz="2800" b="1" dirty="0" smtClean="0"/>
          </a:p>
        </p:txBody>
      </p:sp>
      <p:sp>
        <p:nvSpPr>
          <p:cNvPr id="11269"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11270"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2092B6"/>
      </a:dk2>
      <a:lt2>
        <a:srgbClr val="90827B"/>
      </a:lt2>
      <a:accent1>
        <a:srgbClr val="6A9913"/>
      </a:accent1>
      <a:accent2>
        <a:srgbClr val="913697"/>
      </a:accent2>
      <a:accent3>
        <a:srgbClr val="FFFFFF"/>
      </a:accent3>
      <a:accent4>
        <a:srgbClr val="000000"/>
      </a:accent4>
      <a:accent5>
        <a:srgbClr val="B9CAAA"/>
      </a:accent5>
      <a:accent6>
        <a:srgbClr val="833088"/>
      </a:accent6>
      <a:hlink>
        <a:srgbClr val="F55A14"/>
      </a:hlink>
      <a:folHlink>
        <a:srgbClr val="D21A51"/>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rgbClr val="7AC6E8"/>
          </a:buClr>
          <a:buSzTx/>
          <a:buFont typeface="Wingdings" pitchFamily="2" charset="2"/>
          <a:buChar char="n"/>
          <a:tabLst/>
          <a:defRPr kumimoji="0" lang="en-US" sz="19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rgbClr val="7AC6E8"/>
          </a:buClr>
          <a:buSzTx/>
          <a:buFont typeface="Wingdings" pitchFamily="2" charset="2"/>
          <a:buChar char="n"/>
          <a:tabLst/>
          <a:defRPr kumimoji="0" lang="en-US" sz="19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1D9CAB"/>
        </a:dk2>
        <a:lt2>
          <a:srgbClr val="8F827C"/>
        </a:lt2>
        <a:accent1>
          <a:srgbClr val="7AAA20"/>
        </a:accent1>
        <a:accent2>
          <a:srgbClr val="903594"/>
        </a:accent2>
        <a:accent3>
          <a:srgbClr val="FFFFFF"/>
        </a:accent3>
        <a:accent4>
          <a:srgbClr val="000000"/>
        </a:accent4>
        <a:accent5>
          <a:srgbClr val="BED2AB"/>
        </a:accent5>
        <a:accent6>
          <a:srgbClr val="822F86"/>
        </a:accent6>
        <a:hlink>
          <a:srgbClr val="F25B16"/>
        </a:hlink>
        <a:folHlink>
          <a:srgbClr val="D21D5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Ofsted Base Document" ma:contentTypeID="0x0101002831F5335B3B439B96E1EFE232D05D0E00E9C5083F85BF444DA103DA55063ED509" ma:contentTypeVersion="7" ma:contentTypeDescription="Base document type for all Ofsted documents." ma:contentTypeScope="" ma:versionID="552de23508ff9a3e9ed99598cca30635">
  <xsd:schema xmlns:xsd="http://www.w3.org/2001/XMLSchema" xmlns:p="http://schemas.microsoft.com/office/2006/metadata/properties" xmlns:ns1="http://schemas.microsoft.com/sharepoint/v3" xmlns:ns2="72d8bbe4-8f21-4d15-9668-a89d4650a8ab" xmlns:ns3="http://schemas.microsoft.com/sharepoint/v3/fields" xmlns:ns4="cf782ff0-e2cf-4b0c-8547-49cd48c750a8" xmlns:ns5="72D8BBE4-8F21-4D15-9668-A89D4650A8AB" targetNamespace="http://schemas.microsoft.com/office/2006/metadata/properties" ma:root="true" ma:fieldsID="6a703125f4401f077f770159eeae46c8" ns1:_="" ns2:_="" ns3:_="" ns4:_="" ns5:_="">
    <xsd:import namespace="http://schemas.microsoft.com/sharepoint/v3"/>
    <xsd:import namespace="72d8bbe4-8f21-4d15-9668-a89d4650a8ab"/>
    <xsd:import namespace="http://schemas.microsoft.com/sharepoint/v3/fields"/>
    <xsd:import namespace="cf782ff0-e2cf-4b0c-8547-49cd48c750a8"/>
    <xsd:import namespace="72D8BBE4-8F21-4D15-9668-A89D4650A8AB"/>
    <xsd:element name="properties">
      <xsd:complexType>
        <xsd:sequence>
          <xsd:element name="documentManagement">
            <xsd:complexType>
              <xsd:all>
                <xsd:element ref="ns2:DocDescription" minOccurs="0"/>
                <xsd:element ref="ns2:DatePublished"/>
                <xsd:element ref="ns2:RetentionPolicy"/>
                <xsd:element ref="ns2:RightsManagementText"/>
                <xsd:element ref="ns1:BCS_List"/>
                <xsd:element ref="ns1:Language"/>
                <xsd:element ref="ns3:_DCDateCreated" minOccurs="0"/>
                <xsd:element ref="ns3:_DCDateModified" minOccurs="0"/>
                <xsd:element ref="ns1:Author" minOccurs="0"/>
                <xsd:element ref="ns1:Editor" minOccurs="0"/>
                <xsd:element ref="ns4:Migration_ChannelGUID" minOccurs="0"/>
                <xsd:element ref="ns4:Migration_ResourceGUID" minOccurs="0"/>
                <xsd:element ref="ns5:MigrationSourceURL"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BCS_List" ma:index="12" ma:displayName="Business Classification" ma:default="" ma:description="Business Classification selection list" ma:internalName="BCS_List">
      <xsd:simpleType>
        <xsd:restriction base="dms:Choice">
          <xsd:enumeration value="Register Providers: Process Applications"/>
          <xsd:enumeration value="Register Providers: Complete Checks"/>
          <xsd:enumeration value="Inspect and Regulate Providers: Develop Framework, Policy and Guidance"/>
          <xsd:enumeration value="Inspect and Regulate Providers: Selection"/>
          <xsd:enumeration value="Inspect and Regulate Providers: Pre-Inspection"/>
          <xsd:enumeration value="Inspect and Regulate Providers: Inspection"/>
          <xsd:enumeration value="Inspect and Regulate Providers: Regulation"/>
          <xsd:enumeration value="Inspect and Regulate Providers: Post Inspection"/>
          <xsd:enumeration value="Inspect and Regulate Providers: Quality Assurance Procedures"/>
          <xsd:enumeration value="Manage Requests, Enquiries and Complaints"/>
          <xsd:enumeration value="Advise on Policy"/>
          <xsd:enumeration value="Gather and Disseminate Knowledge: Inspection and Regulation"/>
          <xsd:enumeration value="Gather and Disseminate Knowledge: Surveys"/>
          <xsd:enumeration value="Gather and Disseminate Knowledge: HMCI Annual Report"/>
          <xsd:enumeration value="Manage the Business: Manage Finance and Procurement"/>
          <xsd:enumeration value="Manage the Business: Manage IS"/>
          <xsd:enumeration value="Manage the Business: Manage HR"/>
          <xsd:enumeration value="Manage the Business: Manage Staff"/>
          <xsd:enumeration value="Manage the Business: Manage and Review Work"/>
          <xsd:enumeration value="Manage the Business: Deliver Projects and Programmes"/>
          <xsd:enumeration value="Manage the Business: Government Statistical Service"/>
        </xsd:restriction>
      </xsd:simpleType>
    </xsd:element>
    <xsd:element name="Language" ma:index="13"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element name="Author" ma:index="16" nillable="true" ma:displayName="Creator"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17"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72d8bbe4-8f21-4d15-9668-a89d4650a8ab" elementFormDefault="qualified">
    <xsd:import namespace="http://schemas.microsoft.com/office/2006/documentManagement/types"/>
    <xsd:element name="DocDescription" ma:index="8" nillable="true" ma:displayName="Description" ma:description="" ma:internalName="DocDescription">
      <xsd:simpleType>
        <xsd:restriction base="dms:Text"/>
      </xsd:simpleType>
    </xsd:element>
    <xsd:element name="DatePublished" ma:index="9" ma:displayName="Date Published" ma:description="" ma:internalName="DatePublished">
      <xsd:simpleType>
        <xsd:restriction base="dms:DateTime"/>
      </xsd:simpleType>
    </xsd:element>
    <xsd:element name="RetentionPolicy" ma:index="10" ma:displayName="Retention Policy" ma:default="3" ma:description="The retention period in years" ma:format="Dropdown" ma:internalName="RetentionPolicy">
      <xsd:simpleType>
        <xsd:restriction base="dms:Choice">
          <xsd:enumeration value="1"/>
          <xsd:enumeration value="2"/>
          <xsd:enumeration value="3"/>
          <xsd:enumeration value="4"/>
          <xsd:enumeration value="5"/>
          <xsd:enumeration value="6"/>
          <xsd:enumeration value="7"/>
        </xsd:restriction>
      </xsd:simpleType>
    </xsd:element>
    <xsd:element name="RightsManagementText" ma:index="11" ma:displayName="Rights" ma:default="NOT PROTECTIVELY MARKED" ma:description="Information about rights held in or over this resource" ma:format="Dropdown" ma:internalName="RightsManagementText">
      <xsd:simpleType>
        <xsd:restriction base="dms:Choice">
          <xsd:enumeration value="NOT PROTECTIVELY MARKED"/>
          <xsd:enumeration value="PROTECT"/>
          <xsd:enumeration value="RESTRICTED"/>
          <xsd:enumeration value="PROTECT - APPOINTMENTS"/>
          <xsd:enumeration value="PROTECT - COMMERCIAL"/>
          <xsd:enumeration value="PROTECT - CONTRACTS"/>
          <xsd:enumeration value="PROTECT - DEPARTMENTAL"/>
          <xsd:enumeration value="PROTECT - HONOURS"/>
          <xsd:enumeration value="PROTECT - INSPECTION"/>
          <xsd:enumeration value="PROTECT - INVESTIGATION"/>
          <xsd:enumeration value="PROTECT - LOCSEN"/>
          <xsd:enumeration value="PROTECT - MANAGEMENT"/>
          <xsd:enumeration value="PROTECT - MEDICAL"/>
          <xsd:enumeration value="PROTECT - PERSONAL"/>
          <xsd:enumeration value="PROTECT - PRIVATE"/>
          <xsd:enumeration value="PROTECT - REGULATORY"/>
          <xsd:enumeration value="PROTECT - STAFF"/>
          <xsd:enumeration value="RESTRICTED - COMMERCIAL"/>
          <xsd:enumeration value="RESTRICTED - CONTRACTS"/>
          <xsd:enumeration value="RESTRICTED - INVESTIGATION"/>
          <xsd:enumeration value="RESTRICTED - PRIVATE"/>
        </xsd:restrict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DCDateCreated" ma:index="14" nillable="true" ma:displayName="Date Created" ma:description="The date on which this resource was created" ma:format="DateTime" ma:internalName="_DCDateCreated">
      <xsd:simpleType>
        <xsd:restriction base="dms:DateTime"/>
      </xsd:simpleType>
    </xsd:element>
    <xsd:element name="_DCDateModified" ma:index="15"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dms="http://schemas.microsoft.com/office/2006/documentManagement/types" targetNamespace="cf782ff0-e2cf-4b0c-8547-49cd48c750a8" elementFormDefault="qualified">
    <xsd:import namespace="http://schemas.microsoft.com/office/2006/documentManagement/types"/>
    <xsd:element name="Migration_ChannelGUID" ma:index="18" nillable="true" ma:displayName="Migration_ChannelGUID" ma:internalName="Migration_ChannelGUID">
      <xsd:simpleType>
        <xsd:restriction base="dms:Text">
          <xsd:maxLength value="255"/>
        </xsd:restriction>
      </xsd:simpleType>
    </xsd:element>
    <xsd:element name="Migration_ResourceGUID" ma:index="19" nillable="true" ma:displayName="Migration_ResourceGUID" ma:internalName="Migration_ResourceGUID">
      <xsd:simpleType>
        <xsd:restriction base="dms:Text">
          <xsd:maxLength value="255"/>
        </xsd:restriction>
      </xsd:simpleType>
    </xsd:element>
  </xsd:schema>
  <xsd:schema xmlns:xsd="http://www.w3.org/2001/XMLSchema" xmlns:dms="http://schemas.microsoft.com/office/2006/documentManagement/types" targetNamespace="72D8BBE4-8F21-4D15-9668-A89D4650A8AB" elementFormDefault="qualified">
    <xsd:import namespace="http://schemas.microsoft.com/office/2006/documentManagement/types"/>
    <xsd:element name="MigrationSourceURL" ma:index="20" nillable="true" ma:displayName="MigrationSourceURL" ma:description="The source URL of content migrated by Metalogix Migration Manager" ma:internalName="MigrationSource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Migration_ChannelGUID xmlns="cf782ff0-e2cf-4b0c-8547-49cd48c750a8">{74F2D094-48D9-4878-90CA-F8754A2668C2}</Migration_ChannelGUID>
    <Migration_ResourceGUID xmlns="cf782ff0-e2cf-4b0c-8547-49cd48c750a8">{016D291D-AB05-496E-A061-4DFB53B1A4F7}</Migration_ResourceGUID>
    <_DCDateModified xmlns="http://schemas.microsoft.com/sharepoint/v3/fields" xsi:nil="true"/>
    <BCS_List xmlns="http://schemas.microsoft.com/sharepoint/v3">Manage the Business: Manage Staff</BCS_List>
    <DatePublished xmlns="72d8bbe4-8f21-4d15-9668-a89d4650a8ab">2009-08-31T11:15:58+00:00</DatePublished>
    <RetentionPolicy xmlns="72d8bbe4-8f21-4d15-9668-a89d4650a8ab">7</RetentionPolicy>
    <DocDescription xmlns="72d8bbe4-8f21-4d15-9668-a89d4650a8ab" xsi:nil="true"/>
    <RightsManagementText xmlns="72d8bbe4-8f21-4d15-9668-a89d4650a8ab">NOT PROTECTIVELY MARKED</RightsManagementText>
    <MigrationSourceURL xmlns="72D8BBE4-8F21-4D15-9668-A89D4650A8AB">http://localhost/NR/rdonlyres/016D291D-AB05-496E-A061-4DFB53B1A4F7/0/pptPresTmplt_1_39347.ppt</MigrationSourceURL>
    <_DCDateCreated xmlns="http://schemas.microsoft.com/sharepoint/v3/fields" xsi:nil="true"/>
  </documentManagement>
</p:properties>
</file>

<file path=customXml/itemProps1.xml><?xml version="1.0" encoding="utf-8"?>
<ds:datastoreItem xmlns:ds="http://schemas.openxmlformats.org/officeDocument/2006/customXml" ds:itemID="{2075A921-1AFE-4CF5-A2FC-0D06DE5852A5}">
  <ds:schemaRefs>
    <ds:schemaRef ds:uri="http://schemas.microsoft.com/office/2006/metadata/longProperties"/>
  </ds:schemaRefs>
</ds:datastoreItem>
</file>

<file path=customXml/itemProps2.xml><?xml version="1.0" encoding="utf-8"?>
<ds:datastoreItem xmlns:ds="http://schemas.openxmlformats.org/officeDocument/2006/customXml" ds:itemID="{830DE648-8D69-471A-8F79-858C6893C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2d8bbe4-8f21-4d15-9668-a89d4650a8ab"/>
    <ds:schemaRef ds:uri="http://schemas.microsoft.com/sharepoint/v3/fields"/>
    <ds:schemaRef ds:uri="cf782ff0-e2cf-4b0c-8547-49cd48c750a8"/>
    <ds:schemaRef ds:uri="72D8BBE4-8F21-4D15-9668-A89D4650A8A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7C93FB0-D007-49B7-AF5B-EEA803D1A887}">
  <ds:schemaRefs>
    <ds:schemaRef ds:uri="http://schemas.microsoft.com/sharepoint/v3/contenttype/forms"/>
  </ds:schemaRefs>
</ds:datastoreItem>
</file>

<file path=customXml/itemProps4.xml><?xml version="1.0" encoding="utf-8"?>
<ds:datastoreItem xmlns:ds="http://schemas.openxmlformats.org/officeDocument/2006/customXml" ds:itemID="{CF6C8EA2-B36A-4B51-B619-AAB9A60CE95C}">
  <ds:schemaRefs>
    <ds:schemaRef ds:uri="72D8BBE4-8F21-4D15-9668-A89D4650A8AB"/>
    <ds:schemaRef ds:uri="http://schemas.openxmlformats.org/package/2006/metadata/core-properties"/>
    <ds:schemaRef ds:uri="http://schemas.microsoft.com/sharepoint/v3"/>
    <ds:schemaRef ds:uri="http://purl.org/dc/terms/"/>
    <ds:schemaRef ds:uri="http://schemas.microsoft.com/office/2006/documentManagement/types"/>
    <ds:schemaRef ds:uri="cf782ff0-e2cf-4b0c-8547-49cd48c750a8"/>
    <ds:schemaRef ds:uri="http://schemas.microsoft.com/office/2006/metadata/properties"/>
    <ds:schemaRef ds:uri="http://purl.org/dc/elements/1.1/"/>
    <ds:schemaRef ds:uri="72d8bbe4-8f21-4d15-9668-a89d4650a8ab"/>
    <ds:schemaRef ds:uri="http://purl.org/dc/dcmitype/"/>
    <ds:schemaRef ds:uri="http://schemas.microsoft.com/sharepoint/v3/field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1636</TotalTime>
  <Words>1880</Words>
  <Application>Microsoft Office PowerPoint</Application>
  <PresentationFormat>On-screen Show (4:3)</PresentationFormat>
  <Paragraphs>347</Paragraphs>
  <Slides>42</Slides>
  <Notes>31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Blank Presentation</vt:lpstr>
      <vt:lpstr>Better English and Literacy</vt:lpstr>
      <vt:lpstr>Better English and Literacy</vt:lpstr>
      <vt:lpstr>Better English and Literacy</vt:lpstr>
      <vt:lpstr>Better English and Literacy</vt:lpstr>
      <vt:lpstr>Better English and Literacy</vt:lpstr>
      <vt:lpstr>The ‘downs’  No-one says it’s easy!</vt:lpstr>
      <vt:lpstr>Better English and Literacy</vt:lpstr>
      <vt:lpstr>Better English and Literacy</vt:lpstr>
      <vt:lpstr>Better English and Literacy</vt:lpstr>
      <vt:lpstr>Better English and Literacy</vt:lpstr>
      <vt:lpstr>Better English and Literacy</vt:lpstr>
      <vt:lpstr>Better English and Literacy</vt:lpstr>
      <vt:lpstr>Better English and Literacy</vt:lpstr>
      <vt:lpstr>Better English and Literacy</vt:lpstr>
      <vt:lpstr>The ‘ups’</vt:lpstr>
      <vt:lpstr>Better English and Literacy</vt:lpstr>
      <vt:lpstr>Better English and Literacy</vt:lpstr>
      <vt:lpstr>Better English and Literacy</vt:lpstr>
      <vt:lpstr>Better English and Literacy</vt:lpstr>
      <vt:lpstr>Tools of the trade</vt:lpstr>
      <vt:lpstr>Better English and Literacy</vt:lpstr>
      <vt:lpstr>Better English and Literacy</vt:lpstr>
      <vt:lpstr>Better English and Literacy</vt:lpstr>
      <vt:lpstr>Better English and Literacy</vt:lpstr>
      <vt:lpstr>Better English and Literacy</vt:lpstr>
      <vt:lpstr>Better English and Literacy</vt:lpstr>
      <vt:lpstr>Better English and Literacy</vt:lpstr>
      <vt:lpstr>Better English and Literacy</vt:lpstr>
      <vt:lpstr>Reading to write</vt:lpstr>
      <vt:lpstr>Better English and Literacy</vt:lpstr>
      <vt:lpstr>Better English and Literacy</vt:lpstr>
      <vt:lpstr>Better English and Literacy</vt:lpstr>
      <vt:lpstr>Better English and Literacy</vt:lpstr>
      <vt:lpstr>Better English and Literacy</vt:lpstr>
      <vt:lpstr> The challenge Better English and Literacy  </vt:lpstr>
      <vt:lpstr>Better English and Literacy</vt:lpstr>
      <vt:lpstr>Better English and Literacy</vt:lpstr>
      <vt:lpstr>Better English and Literacy</vt:lpstr>
      <vt:lpstr>Better English and Literacy</vt:lpstr>
      <vt:lpstr>Better English and Literacy</vt:lpstr>
      <vt:lpstr>Better English and Literacy</vt:lpstr>
      <vt:lpstr> The challenge Better English and Literacy  </vt:lpstr>
    </vt:vector>
  </TitlesOfParts>
  <Company>Demo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pptPresTmplt_1_39347.ppt</dc:title>
  <dc:creator>Demo</dc:creator>
  <cp:lastModifiedBy>User</cp:lastModifiedBy>
  <cp:revision>211</cp:revision>
  <cp:lastPrinted>2014-04-30T11:21:18Z</cp:lastPrinted>
  <dcterms:created xsi:type="dcterms:W3CDTF">2007-02-02T14:50:21Z</dcterms:created>
  <dcterms:modified xsi:type="dcterms:W3CDTF">2014-05-16T17:25:55Z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System Account</vt:lpwstr>
  </property>
  <property fmtid="{D5CDD505-2E9C-101B-9397-08002B2CF9AE}" pid="3" name="display_urn:schemas-microsoft-com:office:office#Author">
    <vt:lpwstr>System Account</vt:lpwstr>
  </property>
  <property fmtid="{D5CDD505-2E9C-101B-9397-08002B2CF9AE}" pid="4" name="ContentType">
    <vt:lpwstr>Ofsted Base Document</vt:lpwstr>
  </property>
  <property fmtid="{D5CDD505-2E9C-101B-9397-08002B2CF9AE}" pid="5" name="xd_Signature">
    <vt:lpwstr/>
  </property>
  <property fmtid="{D5CDD505-2E9C-101B-9397-08002B2CF9AE}" pid="6" name="DeriveTitleFromDocumentName">
    <vt:lpwstr/>
  </property>
  <property fmtid="{D5CDD505-2E9C-101B-9397-08002B2CF9AE}" pid="7" name="TemplateUrl">
    <vt:lpwstr/>
  </property>
  <property fmtid="{D5CDD505-2E9C-101B-9397-08002B2CF9AE}" pid="8" name="xd_ProgID">
    <vt:lpwstr/>
  </property>
  <property fmtid="{D5CDD505-2E9C-101B-9397-08002B2CF9AE}" pid="9" name="PublishingStartDate">
    <vt:lpwstr/>
  </property>
  <property fmtid="{D5CDD505-2E9C-101B-9397-08002B2CF9AE}" pid="10" name="PublishingExpirationDate">
    <vt:lpwstr/>
  </property>
  <property fmtid="{D5CDD505-2E9C-101B-9397-08002B2CF9AE}" pid="11" name="ForceMetaData">
    <vt:lpwstr/>
  </property>
  <property fmtid="{D5CDD505-2E9C-101B-9397-08002B2CF9AE}" pid="12" name="FinancialYear">
    <vt:lpwstr/>
  </property>
  <property fmtid="{D5CDD505-2E9C-101B-9397-08002B2CF9AE}" pid="13" name="Order">
    <vt:lpwstr>1914800.00000000</vt:lpwstr>
  </property>
</Properties>
</file>